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ppt/comments/comment2.xml" ContentType="application/vnd.openxmlformats-officedocument.presentationml.comments+xml"/>
  <Override PartName="/ppt/comments/comment3.xml" ContentType="application/vnd.openxmlformats-officedocument.presentationml.comments+xml"/>
  <Override PartName="/ppt/comments/comment4.xml" ContentType="application/vnd.openxmlformats-officedocument.presentationml.comments+xml"/>
  <Override PartName="/ppt/comments/comment5.xml" ContentType="application/vnd.openxmlformats-officedocument.presentationml.comments+xml"/>
  <Override PartName="/ppt/comments/comment6.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60" r:id="rId1"/>
    <p:sldMasterId id="2147483684" r:id="rId2"/>
  </p:sldMasterIdLst>
  <p:notesMasterIdLst>
    <p:notesMasterId r:id="rId24"/>
  </p:notesMasterIdLst>
  <p:handoutMasterIdLst>
    <p:handoutMasterId r:id="rId25"/>
  </p:handoutMasterIdLst>
  <p:sldIdLst>
    <p:sldId id="392" r:id="rId3"/>
    <p:sldId id="442" r:id="rId4"/>
    <p:sldId id="430" r:id="rId5"/>
    <p:sldId id="443" r:id="rId6"/>
    <p:sldId id="431" r:id="rId7"/>
    <p:sldId id="444" r:id="rId8"/>
    <p:sldId id="451" r:id="rId9"/>
    <p:sldId id="452" r:id="rId10"/>
    <p:sldId id="453" r:id="rId11"/>
    <p:sldId id="454" r:id="rId12"/>
    <p:sldId id="455" r:id="rId13"/>
    <p:sldId id="456" r:id="rId14"/>
    <p:sldId id="457" r:id="rId15"/>
    <p:sldId id="445" r:id="rId16"/>
    <p:sldId id="446" r:id="rId17"/>
    <p:sldId id="447" r:id="rId18"/>
    <p:sldId id="448" r:id="rId19"/>
    <p:sldId id="449" r:id="rId20"/>
    <p:sldId id="450" r:id="rId21"/>
    <p:sldId id="458" r:id="rId22"/>
    <p:sldId id="459" r:id="rId23"/>
  </p:sldIdLst>
  <p:sldSz cx="9144000" cy="6858000" type="screen4x3"/>
  <p:notesSz cx="6794500" cy="9906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ucia Tramonte" initials="" lastIdx="1" clrIdx="0"/>
  <p:cmAuthor id="1" name="Presentation" initials="P" lastIdx="6"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941" autoAdjust="0"/>
    <p:restoredTop sz="85968" autoAdjust="0"/>
  </p:normalViewPr>
  <p:slideViewPr>
    <p:cSldViewPr>
      <p:cViewPr>
        <p:scale>
          <a:sx n="90" d="100"/>
          <a:sy n="90" d="100"/>
        </p:scale>
        <p:origin x="-924" y="50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56" d="100"/>
          <a:sy n="56" d="100"/>
        </p:scale>
        <p:origin x="-1602" y="-84"/>
      </p:cViewPr>
      <p:guideLst>
        <p:guide orient="horz" pos="3120"/>
        <p:guide pos="214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commentAuthors" Target="commentAuthor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4-10-02T14:36:23.796" idx="1">
    <p:pos x="5064" y="1052"/>
    <p:text>concern about undefined sampling in Strand A</p:text>
  </p:cm>
</p:cmLst>
</file>

<file path=ppt/comments/comment2.xml><?xml version="1.0" encoding="utf-8"?>
<p:cmLst xmlns:a="http://schemas.openxmlformats.org/drawingml/2006/main" xmlns:r="http://schemas.openxmlformats.org/officeDocument/2006/relationships" xmlns:p="http://schemas.openxmlformats.org/presentationml/2006/main">
  <p:cm authorId="1" dt="2014-10-02T15:17:19.151" idx="2">
    <p:pos x="4782" y="2472"/>
    <p:text>The sample size is a function of the analyses that the contractors plan on conducting.
The standards in PISa are no less than 200, generally 400 for a safe number.</p:text>
  </p:cm>
</p:cmLst>
</file>

<file path=ppt/comments/comment3.xml><?xml version="1.0" encoding="utf-8"?>
<p:cmLst xmlns:a="http://schemas.openxmlformats.org/drawingml/2006/main" xmlns:r="http://schemas.openxmlformats.org/officeDocument/2006/relationships" xmlns:p="http://schemas.openxmlformats.org/presentationml/2006/main">
  <p:cm authorId="1" dt="2014-10-02T16:10:24.668" idx="3">
    <p:pos x="5256" y="1044"/>
    <p:text>Wording from Fernando to come, here.</p:text>
  </p:cm>
</p:cmLst>
</file>

<file path=ppt/comments/comment4.xml><?xml version="1.0" encoding="utf-8"?>
<p:cmLst xmlns:a="http://schemas.openxmlformats.org/drawingml/2006/main" xmlns:r="http://schemas.openxmlformats.org/officeDocument/2006/relationships" xmlns:p="http://schemas.openxmlformats.org/presentationml/2006/main">
  <p:cm authorId="1" dt="2014-10-02T16:35:58.087" idx="4">
    <p:pos x="5385" y="1520"/>
    <p:text>fix wording</p:text>
  </p:cm>
</p:cmLst>
</file>

<file path=ppt/comments/comment5.xml><?xml version="1.0" encoding="utf-8"?>
<p:cmLst xmlns:a="http://schemas.openxmlformats.org/drawingml/2006/main" xmlns:r="http://schemas.openxmlformats.org/officeDocument/2006/relationships" xmlns:p="http://schemas.openxmlformats.org/presentationml/2006/main">
  <p:cm authorId="1" dt="2014-10-02T16:51:47.201" idx="5">
    <p:pos x="5331" y="1313"/>
    <p:text>Introduce assessment programmes earlier on.</p:text>
  </p:cm>
</p:cmLst>
</file>

<file path=ppt/comments/comment6.xml><?xml version="1.0" encoding="utf-8"?>
<p:cmLst xmlns:a="http://schemas.openxmlformats.org/drawingml/2006/main" xmlns:r="http://schemas.openxmlformats.org/officeDocument/2006/relationships" xmlns:p="http://schemas.openxmlformats.org/presentationml/2006/main">
  <p:cm authorId="1" dt="2014-10-02T16:54:51.882" idx="6">
    <p:pos x="1098" y="2934"/>
    <p:text>Elaborate on the requirement of outlines, rather than drafts, that show how the contractors follow and implement PISa standards...</p:tex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2944283" cy="495301"/>
          </a:xfrm>
          <a:prstGeom prst="rect">
            <a:avLst/>
          </a:prstGeom>
        </p:spPr>
        <p:txBody>
          <a:bodyPr vert="horz" lIns="96506" tIns="48254" rIns="96506" bIns="48254" rtlCol="0"/>
          <a:lstStyle>
            <a:lvl1pPr algn="l">
              <a:defRPr sz="1300"/>
            </a:lvl1pPr>
          </a:lstStyle>
          <a:p>
            <a:endParaRPr lang="en-US" dirty="0"/>
          </a:p>
        </p:txBody>
      </p:sp>
      <p:sp>
        <p:nvSpPr>
          <p:cNvPr id="3" name="Date Placeholder 2"/>
          <p:cNvSpPr>
            <a:spLocks noGrp="1"/>
          </p:cNvSpPr>
          <p:nvPr>
            <p:ph type="dt" sz="quarter" idx="1"/>
          </p:nvPr>
        </p:nvSpPr>
        <p:spPr>
          <a:xfrm>
            <a:off x="3848645" y="0"/>
            <a:ext cx="2944283" cy="495301"/>
          </a:xfrm>
          <a:prstGeom prst="rect">
            <a:avLst/>
          </a:prstGeom>
        </p:spPr>
        <p:txBody>
          <a:bodyPr vert="horz" lIns="96506" tIns="48254" rIns="96506" bIns="48254" rtlCol="0"/>
          <a:lstStyle>
            <a:lvl1pPr algn="r">
              <a:defRPr sz="1300"/>
            </a:lvl1pPr>
          </a:lstStyle>
          <a:p>
            <a:fld id="{D838D878-6E12-44FD-8345-5FC4541B32D3}" type="datetimeFigureOut">
              <a:rPr lang="en-US" smtClean="0"/>
              <a:pPr/>
              <a:t>02-Oct-2014</a:t>
            </a:fld>
            <a:endParaRPr lang="en-US" dirty="0"/>
          </a:p>
        </p:txBody>
      </p:sp>
      <p:sp>
        <p:nvSpPr>
          <p:cNvPr id="4" name="Footer Placeholder 3"/>
          <p:cNvSpPr>
            <a:spLocks noGrp="1"/>
          </p:cNvSpPr>
          <p:nvPr>
            <p:ph type="ftr" sz="quarter" idx="2"/>
          </p:nvPr>
        </p:nvSpPr>
        <p:spPr>
          <a:xfrm>
            <a:off x="2" y="9408983"/>
            <a:ext cx="2944283" cy="495301"/>
          </a:xfrm>
          <a:prstGeom prst="rect">
            <a:avLst/>
          </a:prstGeom>
        </p:spPr>
        <p:txBody>
          <a:bodyPr vert="horz" lIns="96506" tIns="48254" rIns="96506" bIns="48254" rtlCol="0" anchor="b"/>
          <a:lstStyle>
            <a:lvl1pPr algn="l">
              <a:defRPr sz="1300"/>
            </a:lvl1pPr>
          </a:lstStyle>
          <a:p>
            <a:endParaRPr lang="en-US" dirty="0"/>
          </a:p>
        </p:txBody>
      </p:sp>
      <p:sp>
        <p:nvSpPr>
          <p:cNvPr id="5" name="Slide Number Placeholder 4"/>
          <p:cNvSpPr>
            <a:spLocks noGrp="1"/>
          </p:cNvSpPr>
          <p:nvPr>
            <p:ph type="sldNum" sz="quarter" idx="3"/>
          </p:nvPr>
        </p:nvSpPr>
        <p:spPr>
          <a:xfrm>
            <a:off x="3848645" y="9408983"/>
            <a:ext cx="2944283" cy="495301"/>
          </a:xfrm>
          <a:prstGeom prst="rect">
            <a:avLst/>
          </a:prstGeom>
        </p:spPr>
        <p:txBody>
          <a:bodyPr vert="horz" lIns="96506" tIns="48254" rIns="96506" bIns="48254" rtlCol="0" anchor="b"/>
          <a:lstStyle>
            <a:lvl1pPr algn="r">
              <a:defRPr sz="1300"/>
            </a:lvl1pPr>
          </a:lstStyle>
          <a:p>
            <a:fld id="{B043E0F3-55B4-4DC6-9C2B-17455F0FCC7F}" type="slidenum">
              <a:rPr lang="en-US" smtClean="0"/>
              <a:pPr/>
              <a:t>‹#›</a:t>
            </a:fld>
            <a:endParaRPr lang="en-US" dirty="0"/>
          </a:p>
        </p:txBody>
      </p:sp>
    </p:spTree>
    <p:extLst>
      <p:ext uri="{BB962C8B-B14F-4D97-AF65-F5344CB8AC3E}">
        <p14:creationId xmlns:p14="http://schemas.microsoft.com/office/powerpoint/2010/main" val="41782625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2944283" cy="495301"/>
          </a:xfrm>
          <a:prstGeom prst="rect">
            <a:avLst/>
          </a:prstGeom>
        </p:spPr>
        <p:txBody>
          <a:bodyPr vert="horz" lIns="96506" tIns="48254" rIns="96506" bIns="48254" rtlCol="0"/>
          <a:lstStyle>
            <a:lvl1pPr algn="l">
              <a:defRPr sz="1300"/>
            </a:lvl1pPr>
          </a:lstStyle>
          <a:p>
            <a:endParaRPr lang="en-GB" dirty="0"/>
          </a:p>
        </p:txBody>
      </p:sp>
      <p:sp>
        <p:nvSpPr>
          <p:cNvPr id="3" name="Date Placeholder 2"/>
          <p:cNvSpPr>
            <a:spLocks noGrp="1"/>
          </p:cNvSpPr>
          <p:nvPr>
            <p:ph type="dt" idx="1"/>
          </p:nvPr>
        </p:nvSpPr>
        <p:spPr>
          <a:xfrm>
            <a:off x="3848645" y="0"/>
            <a:ext cx="2944283" cy="495301"/>
          </a:xfrm>
          <a:prstGeom prst="rect">
            <a:avLst/>
          </a:prstGeom>
        </p:spPr>
        <p:txBody>
          <a:bodyPr vert="horz" lIns="96506" tIns="48254" rIns="96506" bIns="48254" rtlCol="0"/>
          <a:lstStyle>
            <a:lvl1pPr algn="r">
              <a:defRPr sz="1300"/>
            </a:lvl1pPr>
          </a:lstStyle>
          <a:p>
            <a:fld id="{807B29FB-3156-4388-9398-4B5153FBF155}" type="datetimeFigureOut">
              <a:rPr lang="en-GB" smtClean="0"/>
              <a:pPr/>
              <a:t>02/10/2014</a:t>
            </a:fld>
            <a:endParaRPr lang="en-GB" dirty="0"/>
          </a:p>
        </p:txBody>
      </p:sp>
      <p:sp>
        <p:nvSpPr>
          <p:cNvPr id="4" name="Slide Image Placeholder 3"/>
          <p:cNvSpPr>
            <a:spLocks noGrp="1" noRot="1" noChangeAspect="1"/>
          </p:cNvSpPr>
          <p:nvPr>
            <p:ph type="sldImg" idx="2"/>
          </p:nvPr>
        </p:nvSpPr>
        <p:spPr>
          <a:xfrm>
            <a:off x="919163" y="742950"/>
            <a:ext cx="4956175" cy="3716338"/>
          </a:xfrm>
          <a:prstGeom prst="rect">
            <a:avLst/>
          </a:prstGeom>
          <a:noFill/>
          <a:ln w="12700">
            <a:solidFill>
              <a:prstClr val="black"/>
            </a:solidFill>
          </a:ln>
        </p:spPr>
        <p:txBody>
          <a:bodyPr vert="horz" lIns="96506" tIns="48254" rIns="96506" bIns="48254" rtlCol="0" anchor="ctr"/>
          <a:lstStyle/>
          <a:p>
            <a:endParaRPr lang="en-GB" dirty="0"/>
          </a:p>
        </p:txBody>
      </p:sp>
      <p:sp>
        <p:nvSpPr>
          <p:cNvPr id="5" name="Notes Placeholder 4"/>
          <p:cNvSpPr>
            <a:spLocks noGrp="1"/>
          </p:cNvSpPr>
          <p:nvPr>
            <p:ph type="body" sz="quarter" idx="3"/>
          </p:nvPr>
        </p:nvSpPr>
        <p:spPr>
          <a:xfrm>
            <a:off x="679450" y="4705352"/>
            <a:ext cx="5435600" cy="4457700"/>
          </a:xfrm>
          <a:prstGeom prst="rect">
            <a:avLst/>
          </a:prstGeom>
        </p:spPr>
        <p:txBody>
          <a:bodyPr vert="horz" lIns="96506" tIns="48254" rIns="96506" bIns="48254"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2" y="9408983"/>
            <a:ext cx="2944283" cy="495301"/>
          </a:xfrm>
          <a:prstGeom prst="rect">
            <a:avLst/>
          </a:prstGeom>
        </p:spPr>
        <p:txBody>
          <a:bodyPr vert="horz" lIns="96506" tIns="48254" rIns="96506" bIns="48254" rtlCol="0" anchor="b"/>
          <a:lstStyle>
            <a:lvl1pPr algn="l">
              <a:defRPr sz="1300"/>
            </a:lvl1pPr>
          </a:lstStyle>
          <a:p>
            <a:endParaRPr lang="en-GB" dirty="0"/>
          </a:p>
        </p:txBody>
      </p:sp>
      <p:sp>
        <p:nvSpPr>
          <p:cNvPr id="7" name="Slide Number Placeholder 6"/>
          <p:cNvSpPr>
            <a:spLocks noGrp="1"/>
          </p:cNvSpPr>
          <p:nvPr>
            <p:ph type="sldNum" sz="quarter" idx="5"/>
          </p:nvPr>
        </p:nvSpPr>
        <p:spPr>
          <a:xfrm>
            <a:off x="3848645" y="9408983"/>
            <a:ext cx="2944283" cy="495301"/>
          </a:xfrm>
          <a:prstGeom prst="rect">
            <a:avLst/>
          </a:prstGeom>
        </p:spPr>
        <p:txBody>
          <a:bodyPr vert="horz" lIns="96506" tIns="48254" rIns="96506" bIns="48254" rtlCol="0" anchor="b"/>
          <a:lstStyle>
            <a:lvl1pPr algn="r">
              <a:defRPr sz="1300"/>
            </a:lvl1pPr>
          </a:lstStyle>
          <a:p>
            <a:fld id="{B6BB7251-09B7-4801-93CE-22D54119369C}" type="slidenum">
              <a:rPr lang="en-GB" smtClean="0"/>
              <a:pPr/>
              <a:t>‹#›</a:t>
            </a:fld>
            <a:endParaRPr lang="en-GB" dirty="0"/>
          </a:p>
        </p:txBody>
      </p:sp>
    </p:spTree>
    <p:extLst>
      <p:ext uri="{BB962C8B-B14F-4D97-AF65-F5344CB8AC3E}">
        <p14:creationId xmlns:p14="http://schemas.microsoft.com/office/powerpoint/2010/main" val="36989239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6BB7251-09B7-4801-93CE-22D54119369C}" type="slidenum">
              <a:rPr lang="en-GB" smtClean="0"/>
              <a:pPr/>
              <a:t>1</a:t>
            </a:fld>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tx2"/>
        </a:solidFill>
        <a:effectLst/>
      </p:bgPr>
    </p:bg>
    <p:spTree>
      <p:nvGrpSpPr>
        <p:cNvPr id="1" name=""/>
        <p:cNvGrpSpPr/>
        <p:nvPr/>
      </p:nvGrpSpPr>
      <p:grpSpPr>
        <a:xfrm>
          <a:off x="0" y="0"/>
          <a:ext cx="0" cy="0"/>
          <a:chOff x="0" y="0"/>
          <a:chExt cx="0" cy="0"/>
        </a:xfrm>
      </p:grpSpPr>
      <p:pic>
        <p:nvPicPr>
          <p:cNvPr id="38" name="Image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16000" y="2628508"/>
            <a:ext cx="2628000" cy="4229631"/>
          </a:xfrm>
          <a:prstGeom prst="rect">
            <a:avLst/>
          </a:prstGeom>
        </p:spPr>
      </p:pic>
      <p:pic>
        <p:nvPicPr>
          <p:cNvPr id="36" name="Imag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10800000">
            <a:off x="0" y="508"/>
            <a:ext cx="2628000" cy="4229631"/>
          </a:xfrm>
          <a:prstGeom prst="rect">
            <a:avLst/>
          </a:prstGeom>
        </p:spPr>
      </p:pic>
      <p:sp>
        <p:nvSpPr>
          <p:cNvPr id="8" name="Title 7"/>
          <p:cNvSpPr>
            <a:spLocks noGrp="1"/>
          </p:cNvSpPr>
          <p:nvPr>
            <p:ph type="ctrTitle" hasCustomPrompt="1"/>
          </p:nvPr>
        </p:nvSpPr>
        <p:spPr>
          <a:xfrm>
            <a:off x="1368000" y="2480400"/>
            <a:ext cx="6300000" cy="1267200"/>
          </a:xfrm>
          <a:prstGeom prst="rect">
            <a:avLst/>
          </a:prstGeom>
        </p:spPr>
        <p:txBody>
          <a:bodyPr lIns="90000" rIns="90000" anchor="b">
            <a:spAutoFit/>
          </a:bodyPr>
          <a:lstStyle>
            <a:lvl1pPr>
              <a:lnSpc>
                <a:spcPts val="4500"/>
              </a:lnSpc>
              <a:defRPr sz="4500" cap="all" baseline="0">
                <a:solidFill>
                  <a:schemeClr val="bg1"/>
                </a:solidFill>
              </a:defRPr>
            </a:lvl1pPr>
          </a:lstStyle>
          <a:p>
            <a:r>
              <a:rPr kumimoji="0" lang="en-US" dirty="0" smtClean="0"/>
              <a:t>Click to edit Presentation title</a:t>
            </a:r>
            <a:endParaRPr kumimoji="0" lang="en-US" dirty="0"/>
          </a:p>
        </p:txBody>
      </p:sp>
      <p:sp>
        <p:nvSpPr>
          <p:cNvPr id="9" name="Subtitle 8"/>
          <p:cNvSpPr>
            <a:spLocks noGrp="1"/>
          </p:cNvSpPr>
          <p:nvPr>
            <p:ph type="subTitle" idx="1" hasCustomPrompt="1"/>
          </p:nvPr>
        </p:nvSpPr>
        <p:spPr>
          <a:xfrm>
            <a:off x="1368000" y="3805200"/>
            <a:ext cx="6300000" cy="352800"/>
          </a:xfrm>
        </p:spPr>
        <p:txBody>
          <a:bodyPr lIns="90000" rIns="90000">
            <a:spAutoFit/>
          </a:bodyPr>
          <a:lstStyle>
            <a:lvl1pPr marL="0" indent="0" algn="l">
              <a:lnSpc>
                <a:spcPts val="2000"/>
              </a:lnSpc>
              <a:spcBef>
                <a:spcPts val="0"/>
              </a:spcBef>
              <a:buNone/>
              <a:defRPr sz="1800" baseline="0">
                <a:solidFill>
                  <a:schemeClr val="bg1"/>
                </a:solidFill>
                <a:latin typeface="+mj-l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dirty="0" smtClean="0"/>
              <a:t>Click to </a:t>
            </a:r>
            <a:r>
              <a:rPr kumimoji="0" lang="fr-FR" dirty="0" err="1" smtClean="0"/>
              <a:t>edit</a:t>
            </a:r>
            <a:r>
              <a:rPr kumimoji="0" lang="fr-FR" dirty="0" smtClean="0"/>
              <a:t> </a:t>
            </a:r>
            <a:r>
              <a:rPr kumimoji="0" lang="fr-FR" dirty="0" err="1" smtClean="0"/>
              <a:t>Subtitle</a:t>
            </a:r>
            <a:endParaRPr kumimoji="0" lang="en-US" dirty="0"/>
          </a:p>
        </p:txBody>
      </p:sp>
      <p:pic>
        <p:nvPicPr>
          <p:cNvPr id="37" name="Image 11"/>
          <p:cNvPicPr>
            <a:picLocks noChangeAspect="1"/>
          </p:cNvPicPr>
          <p:nvPr/>
        </p:nvPicPr>
        <p:blipFill>
          <a:blip r:embed="rId3" cstate="print"/>
          <a:stretch>
            <a:fillRect/>
          </a:stretch>
        </p:blipFill>
        <p:spPr>
          <a:xfrm>
            <a:off x="511200" y="432000"/>
            <a:ext cx="692307" cy="1440000"/>
          </a:xfrm>
          <a:prstGeom prst="rect">
            <a:avLst/>
          </a:prstGeom>
        </p:spPr>
      </p:pic>
      <p:sp>
        <p:nvSpPr>
          <p:cNvPr id="12" name="Date Placeholder 3"/>
          <p:cNvSpPr>
            <a:spLocks noGrp="1"/>
          </p:cNvSpPr>
          <p:nvPr>
            <p:ph type="dt" sz="half" idx="2"/>
          </p:nvPr>
        </p:nvSpPr>
        <p:spPr>
          <a:xfrm>
            <a:off x="403200" y="6411600"/>
            <a:ext cx="900000" cy="244800"/>
          </a:xfrm>
          <a:prstGeom prst="rect">
            <a:avLst/>
          </a:prstGeom>
        </p:spPr>
        <p:txBody>
          <a:bodyPr vert="horz" lIns="91440" tIns="45720" rIns="91440" bIns="45720" rtlCol="0" anchor="t" anchorCtr="0"/>
          <a:lstStyle>
            <a:lvl1pPr algn="l">
              <a:defRPr sz="1000" baseline="0">
                <a:solidFill>
                  <a:schemeClr val="bg1"/>
                </a:solidFill>
                <a:latin typeface="Arial"/>
              </a:defRPr>
            </a:lvl1pPr>
          </a:lstStyle>
          <a:p>
            <a:fld id="{124821F3-5FF7-4C53-A240-AD7408A6F1D1}" type="datetime1">
              <a:rPr lang="en-US" smtClean="0"/>
              <a:pPr/>
              <a:t>02-Oct-2014</a:t>
            </a:fld>
            <a:endParaRPr lang="en-US" dirty="0"/>
          </a:p>
        </p:txBody>
      </p:sp>
      <p:sp>
        <p:nvSpPr>
          <p:cNvPr id="13" name="Footer Placeholder 4"/>
          <p:cNvSpPr>
            <a:spLocks noGrp="1"/>
          </p:cNvSpPr>
          <p:nvPr>
            <p:ph type="ftr" sz="quarter" idx="3"/>
          </p:nvPr>
        </p:nvSpPr>
        <p:spPr>
          <a:xfrm>
            <a:off x="1368000" y="6411600"/>
            <a:ext cx="4680000" cy="244800"/>
          </a:xfrm>
          <a:prstGeom prst="rect">
            <a:avLst/>
          </a:prstGeom>
        </p:spPr>
        <p:txBody>
          <a:bodyPr vert="horz" lIns="91440" tIns="45720" rIns="91440" bIns="45720" rtlCol="0" anchor="t" anchorCtr="0"/>
          <a:lstStyle>
            <a:lvl1pPr algn="l">
              <a:defRPr sz="1000" kern="1200" baseline="0">
                <a:solidFill>
                  <a:schemeClr val="bg1"/>
                </a:solidFill>
                <a:latin typeface="Arial"/>
              </a:defRPr>
            </a:lvl1pPr>
          </a:lstStyle>
          <a:p>
            <a:endParaRPr lang="en-US" dirty="0"/>
          </a:p>
        </p:txBody>
      </p:sp>
      <p:pic>
        <p:nvPicPr>
          <p:cNvPr id="10" name="Image 1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164000" y="6055200"/>
            <a:ext cx="1742400" cy="578821"/>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247478919"/>
      </p:ext>
    </p:extLst>
  </p:cSld>
  <p:clrMapOvr>
    <a:masterClrMapping/>
  </p:clrMapOvr>
  <p:transition spd="slow">
    <p:cove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02972237"/>
      </p:ext>
    </p:extLst>
  </p:cSld>
  <p:clrMapOvr>
    <a:masterClrMapping/>
  </p:clrMapOvr>
  <p:transition spd="slow">
    <p:cover/>
  </p:transition>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978316190"/>
      </p:ext>
    </p:extLst>
  </p:cSld>
  <p:clrMapOvr>
    <a:masterClrMapping/>
  </p:clrMapOvr>
  <p:transition spd="slow">
    <p:cover/>
  </p:transition>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755650" y="304800"/>
            <a:ext cx="8388350" cy="952500"/>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755650" y="1447800"/>
            <a:ext cx="8388350" cy="5162550"/>
          </a:xfrm>
        </p:spPr>
        <p:txBody>
          <a:bodyPr/>
          <a:lstStyle/>
          <a:p>
            <a:pPr lvl="0"/>
            <a:endParaRPr lang="en-GB" noProof="0" dirty="0"/>
          </a:p>
        </p:txBody>
      </p:sp>
    </p:spTree>
    <p:extLst>
      <p:ext uri="{BB962C8B-B14F-4D97-AF65-F5344CB8AC3E}">
        <p14:creationId xmlns:p14="http://schemas.microsoft.com/office/powerpoint/2010/main" val="1776257379"/>
      </p:ext>
    </p:extLst>
  </p:cSld>
  <p:clrMapOvr>
    <a:masterClrMapping/>
  </p:clrMapOvr>
  <p:transition spd="slow">
    <p:cover/>
  </p:transition>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755650" y="304800"/>
            <a:ext cx="8388350" cy="63055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258604061"/>
      </p:ext>
    </p:extLst>
  </p:cSld>
  <p:clrMapOvr>
    <a:masterClrMapping/>
  </p:clrMapOvr>
  <p:transition spd="slow">
    <p:cover/>
  </p:transition>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itle">
  <p:cSld name="Title Slide">
    <p:bg>
      <p:bgPr>
        <a:gradFill rotWithShape="0">
          <a:gsLst>
            <a:gs pos="0">
              <a:srgbClr val="800000"/>
            </a:gs>
            <a:gs pos="68000">
              <a:srgbClr val="C00000"/>
            </a:gs>
            <a:gs pos="100000">
              <a:srgbClr val="800000"/>
            </a:gs>
          </a:gsLst>
          <a:lin ang="5400000" scaled="1"/>
        </a:gradFill>
        <a:effectLst/>
      </p:bgPr>
    </p:bg>
    <p:spTree>
      <p:nvGrpSpPr>
        <p:cNvPr id="1" name=""/>
        <p:cNvGrpSpPr/>
        <p:nvPr/>
      </p:nvGrpSpPr>
      <p:grpSpPr>
        <a:xfrm>
          <a:off x="0" y="0"/>
          <a:ext cx="0" cy="0"/>
          <a:chOff x="0" y="0"/>
          <a:chExt cx="0" cy="0"/>
        </a:xfrm>
      </p:grpSpPr>
      <p:sp>
        <p:nvSpPr>
          <p:cNvPr id="4" name="Rectangle 4"/>
          <p:cNvSpPr>
            <a:spLocks noChangeArrowheads="1"/>
          </p:cNvSpPr>
          <p:nvPr/>
        </p:nvSpPr>
        <p:spPr bwMode="auto">
          <a:xfrm>
            <a:off x="0" y="0"/>
            <a:ext cx="719138" cy="1052513"/>
          </a:xfrm>
          <a:prstGeom prst="rect">
            <a:avLst/>
          </a:prstGeom>
          <a:solidFill>
            <a:srgbClr val="000000"/>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p>
            <a:endParaRPr lang="en-GB" dirty="0">
              <a:solidFill>
                <a:srgbClr val="FFFF00"/>
              </a:solidFill>
              <a:cs typeface="Arial" pitchFamily="34" charset="0"/>
            </a:endParaRPr>
          </a:p>
        </p:txBody>
      </p:sp>
      <p:sp>
        <p:nvSpPr>
          <p:cNvPr id="5" name="Text Box 5"/>
          <p:cNvSpPr txBox="1">
            <a:spLocks noChangeArrowheads="1"/>
          </p:cNvSpPr>
          <p:nvPr/>
        </p:nvSpPr>
        <p:spPr bwMode="auto">
          <a:xfrm>
            <a:off x="-36513" y="0"/>
            <a:ext cx="863601" cy="701675"/>
          </a:xfrm>
          <a:prstGeom prst="rect">
            <a:avLst/>
          </a:prstGeom>
          <a:noFill/>
          <a:ln w="12700">
            <a:noFill/>
            <a:miter lim="800000"/>
            <a:headEnd/>
            <a:tailEnd/>
          </a:ln>
          <a:effectLst/>
        </p:spPr>
        <p:txBody>
          <a:bodyPr>
            <a:spAutoFit/>
          </a:bodyPr>
          <a:lstStyle/>
          <a:p>
            <a:pPr algn="ctr">
              <a:spcBef>
                <a:spcPct val="50000"/>
              </a:spcBef>
              <a:defRPr/>
            </a:pPr>
            <a:fld id="{35538814-9AC8-4F32-BB5E-D064F0E04D92}" type="slidenum">
              <a:rPr lang="en-GB" sz="4000">
                <a:solidFill>
                  <a:srgbClr val="800000"/>
                </a:solidFill>
                <a:effectDag name="">
                  <a:cont type="tree" name="">
                    <a:effect ref="fillLine"/>
                    <a:outerShdw dist="38100" dir="13500000" algn="br">
                      <a:srgbClr val="C04040"/>
                    </a:outerShdw>
                  </a:cont>
                  <a:cont type="tree" name="">
                    <a:effect ref="fillLine"/>
                    <a:outerShdw dist="38100" dir="2700000" algn="tl">
                      <a:srgbClr val="4C0000"/>
                    </a:outerShdw>
                  </a:cont>
                  <a:effect ref="fillLine"/>
                </a:effectDag>
                <a:latin typeface="Times New Roman" pitchFamily="18" charset="0"/>
                <a:cs typeface="Arial" pitchFamily="34" charset="0"/>
              </a:rPr>
              <a:pPr algn="ctr">
                <a:spcBef>
                  <a:spcPct val="50000"/>
                </a:spcBef>
                <a:defRPr/>
              </a:pPr>
              <a:t>‹#›</a:t>
            </a:fld>
            <a:endParaRPr lang="en-GB" dirty="0">
              <a:solidFill>
                <a:srgbClr val="FFFF00"/>
              </a:solidFill>
              <a:latin typeface="Times New Roman" pitchFamily="18" charset="0"/>
              <a:cs typeface="Arial" pitchFamily="34" charset="0"/>
            </a:endParaRPr>
          </a:p>
        </p:txBody>
      </p:sp>
      <p:pic>
        <p:nvPicPr>
          <p:cNvPr id="6" name="Picture 6" descr="LOGO_OECD_BLUE_FINAL"/>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1052513"/>
            <a:ext cx="719138" cy="526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7"/>
          <p:cNvSpPr>
            <a:spLocks noChangeArrowheads="1"/>
          </p:cNvSpPr>
          <p:nvPr/>
        </p:nvSpPr>
        <p:spPr bwMode="auto">
          <a:xfrm>
            <a:off x="0" y="6308725"/>
            <a:ext cx="719138" cy="549275"/>
          </a:xfrm>
          <a:prstGeom prst="rect">
            <a:avLst/>
          </a:prstGeom>
          <a:solidFill>
            <a:srgbClr val="000000"/>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p>
            <a:endParaRPr lang="en-GB" dirty="0">
              <a:solidFill>
                <a:srgbClr val="FFFF00"/>
              </a:solidFill>
              <a:cs typeface="Arial" pitchFamily="34" charset="0"/>
            </a:endParaRPr>
          </a:p>
        </p:txBody>
      </p:sp>
      <p:sp>
        <p:nvSpPr>
          <p:cNvPr id="8" name="Rectangle 8"/>
          <p:cNvSpPr>
            <a:spLocks noChangeArrowheads="1"/>
          </p:cNvSpPr>
          <p:nvPr/>
        </p:nvSpPr>
        <p:spPr bwMode="auto">
          <a:xfrm>
            <a:off x="0" y="0"/>
            <a:ext cx="719138" cy="1052513"/>
          </a:xfrm>
          <a:prstGeom prst="rect">
            <a:avLst/>
          </a:prstGeom>
          <a:solidFill>
            <a:srgbClr val="000000"/>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p>
            <a:endParaRPr lang="en-GB" dirty="0">
              <a:solidFill>
                <a:srgbClr val="FFFF00"/>
              </a:solidFill>
              <a:cs typeface="Arial" pitchFamily="34" charset="0"/>
            </a:endParaRPr>
          </a:p>
        </p:txBody>
      </p:sp>
      <p:sp>
        <p:nvSpPr>
          <p:cNvPr id="9" name="Text Box 9"/>
          <p:cNvSpPr txBox="1">
            <a:spLocks noChangeArrowheads="1"/>
          </p:cNvSpPr>
          <p:nvPr/>
        </p:nvSpPr>
        <p:spPr bwMode="auto">
          <a:xfrm>
            <a:off x="-36513" y="0"/>
            <a:ext cx="863601" cy="701675"/>
          </a:xfrm>
          <a:prstGeom prst="rect">
            <a:avLst/>
          </a:prstGeom>
          <a:noFill/>
          <a:ln w="12700">
            <a:noFill/>
            <a:miter lim="800000"/>
            <a:headEnd/>
            <a:tailEnd/>
          </a:ln>
          <a:effectLst/>
        </p:spPr>
        <p:txBody>
          <a:bodyPr>
            <a:spAutoFit/>
          </a:bodyPr>
          <a:lstStyle/>
          <a:p>
            <a:pPr algn="ctr">
              <a:spcBef>
                <a:spcPct val="50000"/>
              </a:spcBef>
              <a:defRPr/>
            </a:pPr>
            <a:fld id="{C36B2A8D-B23F-45C1-BD0E-36F8D8F1F910}" type="slidenum">
              <a:rPr lang="en-GB" sz="4000">
                <a:solidFill>
                  <a:srgbClr val="800000"/>
                </a:solidFill>
                <a:effectDag name="">
                  <a:cont type="tree" name="">
                    <a:effect ref="fillLine"/>
                    <a:outerShdw dist="38100" dir="13500000" algn="br">
                      <a:srgbClr val="C04040"/>
                    </a:outerShdw>
                  </a:cont>
                  <a:cont type="tree" name="">
                    <a:effect ref="fillLine"/>
                    <a:outerShdw dist="38100" dir="2700000" algn="tl">
                      <a:srgbClr val="4C0000"/>
                    </a:outerShdw>
                  </a:cont>
                  <a:effect ref="fillLine"/>
                </a:effectDag>
                <a:latin typeface="Times New Roman" pitchFamily="18" charset="0"/>
                <a:cs typeface="Arial" pitchFamily="34" charset="0"/>
              </a:rPr>
              <a:pPr algn="ctr">
                <a:spcBef>
                  <a:spcPct val="50000"/>
                </a:spcBef>
                <a:defRPr/>
              </a:pPr>
              <a:t>‹#›</a:t>
            </a:fld>
            <a:endParaRPr lang="en-GB" dirty="0">
              <a:solidFill>
                <a:srgbClr val="FFFF00"/>
              </a:solidFill>
              <a:latin typeface="Times New Roman" pitchFamily="18" charset="0"/>
              <a:cs typeface="Arial" pitchFamily="34" charset="0"/>
            </a:endParaRPr>
          </a:p>
        </p:txBody>
      </p:sp>
      <p:pic>
        <p:nvPicPr>
          <p:cNvPr id="10" name="Picture 10" descr="LOGO_OECD_BLUE_FINAL"/>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1052513"/>
            <a:ext cx="719138" cy="526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Rectangle 11"/>
          <p:cNvSpPr>
            <a:spLocks noChangeArrowheads="1"/>
          </p:cNvSpPr>
          <p:nvPr/>
        </p:nvSpPr>
        <p:spPr bwMode="auto">
          <a:xfrm>
            <a:off x="0" y="6308725"/>
            <a:ext cx="719138" cy="549275"/>
          </a:xfrm>
          <a:prstGeom prst="rect">
            <a:avLst/>
          </a:prstGeom>
          <a:solidFill>
            <a:srgbClr val="000000"/>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p>
            <a:endParaRPr lang="en-GB" dirty="0">
              <a:solidFill>
                <a:srgbClr val="FFFF00"/>
              </a:solidFill>
              <a:cs typeface="Arial" pitchFamily="34" charset="0"/>
            </a:endParaRPr>
          </a:p>
        </p:txBody>
      </p:sp>
      <p:sp>
        <p:nvSpPr>
          <p:cNvPr id="2606082" name="Rectangle 2"/>
          <p:cNvSpPr>
            <a:spLocks noGrp="1" noChangeArrowheads="1"/>
          </p:cNvSpPr>
          <p:nvPr>
            <p:ph type="ctrTitle"/>
          </p:nvPr>
        </p:nvSpPr>
        <p:spPr>
          <a:xfrm>
            <a:off x="755650" y="2209800"/>
            <a:ext cx="8388350" cy="1143000"/>
          </a:xfrm>
        </p:spPr>
        <p:txBody>
          <a:bodyPr/>
          <a:lstStyle>
            <a:lvl1pPr>
              <a:defRPr/>
            </a:lvl1pPr>
          </a:lstStyle>
          <a:p>
            <a:r>
              <a:rPr lang="en-GB"/>
              <a:t>Click to edit Master title style</a:t>
            </a:r>
          </a:p>
        </p:txBody>
      </p:sp>
      <p:sp>
        <p:nvSpPr>
          <p:cNvPr id="2606083" name="Rectangle 3"/>
          <p:cNvSpPr>
            <a:spLocks noGrp="1" noChangeArrowheads="1"/>
          </p:cNvSpPr>
          <p:nvPr>
            <p:ph type="subTitle" idx="1"/>
          </p:nvPr>
        </p:nvSpPr>
        <p:spPr>
          <a:xfrm>
            <a:off x="755650" y="3886200"/>
            <a:ext cx="8388350" cy="1752600"/>
          </a:xfrm>
        </p:spPr>
        <p:txBody>
          <a:bodyPr/>
          <a:lstStyle>
            <a:lvl1pPr marL="0" indent="0" algn="ctr">
              <a:buFont typeface="Monotype Sorts" pitchFamily="2" charset="2"/>
              <a:buNone/>
              <a:defRPr/>
            </a:lvl1pPr>
          </a:lstStyle>
          <a:p>
            <a:r>
              <a:rPr lang="en-GB"/>
              <a:t>Click to edit Master subtitle style</a:t>
            </a:r>
          </a:p>
        </p:txBody>
      </p:sp>
    </p:spTree>
    <p:extLst>
      <p:ext uri="{BB962C8B-B14F-4D97-AF65-F5344CB8AC3E}">
        <p14:creationId xmlns:p14="http://schemas.microsoft.com/office/powerpoint/2010/main" val="1155765223"/>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eaLnBrk="1" latinLnBrk="0" hangingPunct="1">
              <a:defRPr/>
            </a:lvl1pPr>
            <a:lvl2pPr eaLnBrk="1" latinLnBrk="0" hangingPunct="1">
              <a:defRPr/>
            </a:lvl2pPr>
            <a:lvl3pPr eaLnBrk="1" latinLnBrk="0" hangingPunct="1">
              <a:defRPr/>
            </a:lvl3pPr>
            <a:lvl4pPr eaLnBrk="1" latinLnBrk="0" hangingPunct="1">
              <a:defRPr/>
            </a:lvl4pPr>
            <a:lvl5pPr eaLnBrk="1" latinLnBrk="0" hangingPunct="1">
              <a:defRPr/>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dirty="0"/>
          </a:p>
        </p:txBody>
      </p:sp>
      <p:sp>
        <p:nvSpPr>
          <p:cNvPr id="8" name="Date Placeholder 3"/>
          <p:cNvSpPr>
            <a:spLocks noGrp="1"/>
          </p:cNvSpPr>
          <p:nvPr>
            <p:ph type="dt" sz="half" idx="2"/>
          </p:nvPr>
        </p:nvSpPr>
        <p:spPr>
          <a:xfrm>
            <a:off x="403200" y="6411600"/>
            <a:ext cx="900000" cy="244800"/>
          </a:xfrm>
          <a:prstGeom prst="rect">
            <a:avLst/>
          </a:prstGeom>
        </p:spPr>
        <p:txBody>
          <a:bodyPr vert="horz" lIns="91440" tIns="45720" rIns="91440" bIns="45720" rtlCol="0" anchor="t" anchorCtr="0"/>
          <a:lstStyle>
            <a:lvl1pPr algn="l">
              <a:defRPr sz="1000" baseline="0">
                <a:solidFill>
                  <a:srgbClr val="727272"/>
                </a:solidFill>
                <a:latin typeface="Arial"/>
              </a:defRPr>
            </a:lvl1pPr>
          </a:lstStyle>
          <a:p>
            <a:fld id="{5015687E-C46B-4ADD-8218-DFDCD0509915}" type="datetime1">
              <a:rPr lang="en-US" smtClean="0"/>
              <a:pPr/>
              <a:t>02-Oct-2014</a:t>
            </a:fld>
            <a:endParaRPr lang="en-US" dirty="0"/>
          </a:p>
        </p:txBody>
      </p:sp>
      <p:sp>
        <p:nvSpPr>
          <p:cNvPr id="9" name="Footer Placeholder 4"/>
          <p:cNvSpPr>
            <a:spLocks noGrp="1"/>
          </p:cNvSpPr>
          <p:nvPr>
            <p:ph type="ftr" sz="quarter" idx="3"/>
          </p:nvPr>
        </p:nvSpPr>
        <p:spPr>
          <a:xfrm>
            <a:off x="1368000" y="6411600"/>
            <a:ext cx="4680000" cy="244800"/>
          </a:xfrm>
          <a:prstGeom prst="rect">
            <a:avLst/>
          </a:prstGeom>
        </p:spPr>
        <p:txBody>
          <a:bodyPr vert="horz" lIns="91440" tIns="45720" rIns="91440" bIns="45720" rtlCol="0" anchor="t" anchorCtr="0"/>
          <a:lstStyle>
            <a:lvl1pPr algn="l">
              <a:defRPr sz="1000" kern="1200" baseline="0">
                <a:solidFill>
                  <a:srgbClr val="727272"/>
                </a:solidFill>
                <a:latin typeface="Arial"/>
              </a:defRPr>
            </a:lvl1pPr>
          </a:lstStyle>
          <a:p>
            <a:endParaRPr lang="en-US" dirty="0"/>
          </a:p>
        </p:txBody>
      </p:sp>
      <p:sp>
        <p:nvSpPr>
          <p:cNvPr id="10" name="Slide Number Placeholder 5"/>
          <p:cNvSpPr>
            <a:spLocks noGrp="1"/>
          </p:cNvSpPr>
          <p:nvPr>
            <p:ph type="sldNum" sz="quarter" idx="4"/>
          </p:nvPr>
        </p:nvSpPr>
        <p:spPr>
          <a:xfrm>
            <a:off x="8640000" y="6411600"/>
            <a:ext cx="342000" cy="244800"/>
          </a:xfrm>
          <a:prstGeom prst="rect">
            <a:avLst/>
          </a:prstGeom>
        </p:spPr>
        <p:txBody>
          <a:bodyPr vert="horz" wrap="none" lIns="91440" tIns="45720" rIns="91440" bIns="45720" rtlCol="0" anchor="t" anchorCtr="0"/>
          <a:lstStyle>
            <a:lvl1pPr algn="r">
              <a:defRPr sz="1000" baseline="0">
                <a:solidFill>
                  <a:schemeClr val="bg1"/>
                </a:solidFill>
                <a:latin typeface="Arial"/>
              </a:defRPr>
            </a:lvl1pPr>
          </a:lstStyle>
          <a:p>
            <a:fld id="{85B40F36-E8C4-4DF3-A1E6-9A175CF93E0E}" type="slidenum">
              <a:rPr lang="en-US" smtClean="0"/>
              <a:pPr/>
              <a:t>‹#›</a:t>
            </a:fld>
            <a:endParaRPr lang="en-US" dirty="0"/>
          </a:p>
        </p:txBody>
      </p:sp>
      <p:sp>
        <p:nvSpPr>
          <p:cNvPr id="11" name="Title Placeholder 1"/>
          <p:cNvSpPr>
            <a:spLocks noGrp="1"/>
          </p:cNvSpPr>
          <p:nvPr>
            <p:ph type="title" hasCustomPrompt="1"/>
          </p:nvPr>
        </p:nvSpPr>
        <p:spPr>
          <a:xfrm>
            <a:off x="1080000" y="237600"/>
            <a:ext cx="7416000" cy="1022400"/>
          </a:xfrm>
          <a:prstGeom prst="rect">
            <a:avLst/>
          </a:prstGeom>
        </p:spPr>
        <p:txBody>
          <a:bodyPr vert="horz" lIns="91440" tIns="45720" rIns="91440" bIns="45720" rtlCol="0" anchor="ctr">
            <a:noAutofit/>
          </a:bodyPr>
          <a:lstStyle>
            <a:lvl1pPr>
              <a:defRPr/>
            </a:lvl1pPr>
          </a:lstStyle>
          <a:p>
            <a:r>
              <a:rPr lang="en-US" dirty="0" smtClean="0"/>
              <a:t>Click to edit Slide title</a:t>
            </a:r>
            <a:br>
              <a:rPr lang="en-US" dirty="0" smtClean="0"/>
            </a:br>
            <a:r>
              <a:rPr lang="en-US" dirty="0" smtClean="0"/>
              <a:t>Slide title can be extended to two lines</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Section Header">
    <p:bg>
      <p:bgPr>
        <a:solidFill>
          <a:schemeClr val="tx1"/>
        </a:solidFill>
        <a:effectLst/>
      </p:bgPr>
    </p:bg>
    <p:spTree>
      <p:nvGrpSpPr>
        <p:cNvPr id="1" name=""/>
        <p:cNvGrpSpPr/>
        <p:nvPr/>
      </p:nvGrpSpPr>
      <p:grpSpPr>
        <a:xfrm>
          <a:off x="0" y="0"/>
          <a:ext cx="0" cy="0"/>
          <a:chOff x="0" y="0"/>
          <a:chExt cx="0" cy="0"/>
        </a:xfrm>
      </p:grpSpPr>
      <p:pic>
        <p:nvPicPr>
          <p:cNvPr id="7" name="Image 6"/>
          <p:cNvPicPr>
            <a:picLocks noChangeAspect="1"/>
          </p:cNvPicPr>
          <p:nvPr/>
        </p:nvPicPr>
        <p:blipFill>
          <a:blip r:embed="rId2" cstate="print"/>
          <a:stretch>
            <a:fillRect/>
          </a:stretch>
        </p:blipFill>
        <p:spPr>
          <a:xfrm>
            <a:off x="8193600" y="5328000"/>
            <a:ext cx="950407" cy="1530000"/>
          </a:xfrm>
          <a:prstGeom prst="rect">
            <a:avLst/>
          </a:prstGeom>
        </p:spPr>
      </p:pic>
      <p:pic>
        <p:nvPicPr>
          <p:cNvPr id="8" name="Image 7"/>
          <p:cNvPicPr>
            <a:picLocks noChangeAspect="1"/>
          </p:cNvPicPr>
          <p:nvPr/>
        </p:nvPicPr>
        <p:blipFill>
          <a:blip r:embed="rId3" cstate="print"/>
          <a:stretch>
            <a:fillRect/>
          </a:stretch>
        </p:blipFill>
        <p:spPr>
          <a:xfrm>
            <a:off x="579600" y="468000"/>
            <a:ext cx="692308" cy="1440000"/>
          </a:xfrm>
          <a:prstGeom prst="rect">
            <a:avLst/>
          </a:prstGeom>
        </p:spPr>
      </p:pic>
      <p:sp>
        <p:nvSpPr>
          <p:cNvPr id="9" name="Title 1"/>
          <p:cNvSpPr>
            <a:spLocks noGrp="1"/>
          </p:cNvSpPr>
          <p:nvPr>
            <p:ph type="title" hasCustomPrompt="1"/>
          </p:nvPr>
        </p:nvSpPr>
        <p:spPr>
          <a:xfrm>
            <a:off x="1260000" y="2928144"/>
            <a:ext cx="6624000" cy="1041311"/>
          </a:xfrm>
        </p:spPr>
        <p:txBody>
          <a:bodyPr anchor="ctr" anchorCtr="0">
            <a:spAutoFit/>
          </a:bodyPr>
          <a:lstStyle>
            <a:lvl1pPr algn="ctr">
              <a:lnSpc>
                <a:spcPts val="3700"/>
              </a:lnSpc>
              <a:defRPr sz="3700" b="0" i="0" cap="all" baseline="0">
                <a:solidFill>
                  <a:schemeClr val="bg1"/>
                </a:solidFill>
              </a:defRPr>
            </a:lvl1pPr>
          </a:lstStyle>
          <a:p>
            <a:r>
              <a:rPr lang="en-US" dirty="0" smtClean="0"/>
              <a:t>Click to edit Section Header title</a:t>
            </a:r>
            <a:endParaRPr lang="en-US" dirty="0"/>
          </a:p>
        </p:txBody>
      </p:sp>
      <p:sp>
        <p:nvSpPr>
          <p:cNvPr id="10" name="Date Placeholder 3"/>
          <p:cNvSpPr>
            <a:spLocks noGrp="1"/>
          </p:cNvSpPr>
          <p:nvPr>
            <p:ph type="dt" sz="half" idx="2"/>
          </p:nvPr>
        </p:nvSpPr>
        <p:spPr>
          <a:xfrm>
            <a:off x="403200" y="6411600"/>
            <a:ext cx="900000" cy="244800"/>
          </a:xfrm>
          <a:prstGeom prst="rect">
            <a:avLst/>
          </a:prstGeom>
        </p:spPr>
        <p:txBody>
          <a:bodyPr vert="horz" lIns="91440" tIns="45720" rIns="91440" bIns="45720" rtlCol="0" anchor="t" anchorCtr="0"/>
          <a:lstStyle>
            <a:lvl1pPr algn="l">
              <a:defRPr sz="1000" baseline="0">
                <a:solidFill>
                  <a:schemeClr val="bg1"/>
                </a:solidFill>
                <a:latin typeface="Arial"/>
              </a:defRPr>
            </a:lvl1pPr>
          </a:lstStyle>
          <a:p>
            <a:fld id="{11F89C44-D0AB-4646-A33C-ECCC4230578E}" type="datetime1">
              <a:rPr lang="en-US" smtClean="0"/>
              <a:pPr/>
              <a:t>02-Oct-2014</a:t>
            </a:fld>
            <a:endParaRPr lang="en-US" dirty="0"/>
          </a:p>
        </p:txBody>
      </p:sp>
      <p:sp>
        <p:nvSpPr>
          <p:cNvPr id="11" name="Footer Placeholder 4"/>
          <p:cNvSpPr>
            <a:spLocks noGrp="1"/>
          </p:cNvSpPr>
          <p:nvPr>
            <p:ph type="ftr" sz="quarter" idx="3"/>
          </p:nvPr>
        </p:nvSpPr>
        <p:spPr>
          <a:xfrm>
            <a:off x="1368000" y="6411600"/>
            <a:ext cx="4680000" cy="244800"/>
          </a:xfrm>
          <a:prstGeom prst="rect">
            <a:avLst/>
          </a:prstGeom>
        </p:spPr>
        <p:txBody>
          <a:bodyPr vert="horz" lIns="91440" tIns="45720" rIns="91440" bIns="45720" rtlCol="0" anchor="t" anchorCtr="0"/>
          <a:lstStyle>
            <a:lvl1pPr algn="l">
              <a:defRPr sz="1000" kern="1200" baseline="0">
                <a:solidFill>
                  <a:schemeClr val="bg1"/>
                </a:solidFill>
                <a:latin typeface="Arial"/>
              </a:defRPr>
            </a:lvl1pPr>
          </a:lstStyle>
          <a:p>
            <a:endParaRPr lang="en-US" dirty="0"/>
          </a:p>
        </p:txBody>
      </p:sp>
      <p:sp>
        <p:nvSpPr>
          <p:cNvPr id="12" name="Slide Number Placeholder 5"/>
          <p:cNvSpPr>
            <a:spLocks noGrp="1"/>
          </p:cNvSpPr>
          <p:nvPr>
            <p:ph type="sldNum" sz="quarter" idx="4"/>
          </p:nvPr>
        </p:nvSpPr>
        <p:spPr>
          <a:xfrm>
            <a:off x="8640000" y="6411600"/>
            <a:ext cx="342000" cy="244800"/>
          </a:xfrm>
          <a:prstGeom prst="rect">
            <a:avLst/>
          </a:prstGeom>
        </p:spPr>
        <p:txBody>
          <a:bodyPr vert="horz" wrap="none" lIns="91440" tIns="45720" rIns="91440" bIns="45720" rtlCol="0" anchor="t" anchorCtr="0"/>
          <a:lstStyle>
            <a:lvl1pPr algn="r">
              <a:defRPr sz="1000" baseline="0">
                <a:solidFill>
                  <a:schemeClr val="tx2"/>
                </a:solidFill>
                <a:latin typeface="Arial"/>
              </a:defRPr>
            </a:lvl1pPr>
          </a:lstStyle>
          <a:p>
            <a:fld id="{85B40F36-E8C4-4DF3-A1E6-9A175CF93E0E}"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cSld name="Titre et contenu">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p:txBody>
          <a:bodyPr/>
          <a:lstStyle>
            <a:lvl1pPr eaLnBrk="1" latinLnBrk="0" hangingPunct="1">
              <a:defRPr/>
            </a:lvl1pPr>
            <a:lvl2pPr eaLnBrk="1" latinLnBrk="0" hangingPunct="1">
              <a:defRPr/>
            </a:lvl2pPr>
            <a:lvl3pPr eaLnBrk="1" latinLnBrk="0" hangingPunct="1">
              <a:defRPr/>
            </a:lvl3pPr>
            <a:lvl4pPr eaLnBrk="1" latinLnBrk="0" hangingPunct="1">
              <a:defRPr/>
            </a:lvl4pPr>
            <a:lvl5pPr eaLnBrk="1" latinLnBrk="0" hangingPunct="1">
              <a:defRPr/>
            </a:lvl5pPr>
          </a:lstStyle>
          <a:p>
            <a:pPr lvl="0" eaLnBrk="1" latinLnBrk="0" hangingPunct="1"/>
            <a:r>
              <a:rPr lang="fr-FR" dirty="0" smtClean="0"/>
              <a:t>Cliquez pour modifier les styles du texte du masque</a:t>
            </a:r>
            <a:endParaRPr lang="en-US" dirty="0" smtClean="0"/>
          </a:p>
          <a:p>
            <a:pPr lvl="1" eaLnBrk="1" latinLnBrk="0" hangingPunct="1"/>
            <a:r>
              <a:rPr lang="en-US" dirty="0" err="1" smtClean="0"/>
              <a:t>Deuxième</a:t>
            </a:r>
            <a:r>
              <a:rPr lang="en-US" dirty="0" smtClean="0"/>
              <a:t> </a:t>
            </a:r>
            <a:r>
              <a:rPr lang="en-US" dirty="0" err="1" smtClean="0"/>
              <a:t>niveau</a:t>
            </a:r>
            <a:endParaRPr lang="en-US" dirty="0" smtClean="0"/>
          </a:p>
          <a:p>
            <a:pPr lvl="2" eaLnBrk="1" latinLnBrk="0" hangingPunct="1"/>
            <a:r>
              <a:rPr lang="en-US" dirty="0" err="1" smtClean="0"/>
              <a:t>Troisième</a:t>
            </a:r>
            <a:r>
              <a:rPr lang="en-US" dirty="0" smtClean="0"/>
              <a:t> </a:t>
            </a:r>
            <a:r>
              <a:rPr lang="en-US" dirty="0" err="1" smtClean="0"/>
              <a:t>niveau</a:t>
            </a:r>
            <a:endParaRPr lang="en-US" dirty="0" smtClean="0"/>
          </a:p>
          <a:p>
            <a:pPr lvl="3" eaLnBrk="1" latinLnBrk="0" hangingPunct="1"/>
            <a:r>
              <a:rPr lang="en-US" dirty="0" err="1" smtClean="0"/>
              <a:t>Quatrième</a:t>
            </a:r>
            <a:r>
              <a:rPr lang="en-US" dirty="0" smtClean="0"/>
              <a:t> </a:t>
            </a:r>
            <a:r>
              <a:rPr lang="en-US" dirty="0" err="1" smtClean="0"/>
              <a:t>niveau</a:t>
            </a:r>
            <a:endParaRPr lang="en-US" dirty="0" smtClean="0"/>
          </a:p>
          <a:p>
            <a:pPr lvl="4" eaLnBrk="1" latinLnBrk="0" hangingPunct="1"/>
            <a:r>
              <a:rPr lang="en-US" dirty="0" err="1" smtClean="0"/>
              <a:t>Cinquième</a:t>
            </a:r>
            <a:r>
              <a:rPr lang="en-US" dirty="0" smtClean="0"/>
              <a:t> </a:t>
            </a:r>
            <a:r>
              <a:rPr lang="en-US" dirty="0" err="1" smtClean="0"/>
              <a:t>niveau</a:t>
            </a:r>
            <a:endParaRPr kumimoji="0" lang="en-US" dirty="0"/>
          </a:p>
        </p:txBody>
      </p:sp>
      <p:sp>
        <p:nvSpPr>
          <p:cNvPr id="8" name="Date Placeholder 3"/>
          <p:cNvSpPr>
            <a:spLocks noGrp="1"/>
          </p:cNvSpPr>
          <p:nvPr>
            <p:ph type="dt" sz="half" idx="2"/>
          </p:nvPr>
        </p:nvSpPr>
        <p:spPr>
          <a:xfrm>
            <a:off x="403200" y="6411600"/>
            <a:ext cx="900000" cy="244800"/>
          </a:xfrm>
          <a:prstGeom prst="rect">
            <a:avLst/>
          </a:prstGeom>
        </p:spPr>
        <p:txBody>
          <a:bodyPr vert="horz" lIns="91440" tIns="45720" rIns="91440" bIns="45720" rtlCol="0" anchor="t" anchorCtr="0"/>
          <a:lstStyle>
            <a:lvl1pPr algn="l">
              <a:defRPr sz="1000" baseline="0">
                <a:solidFill>
                  <a:srgbClr val="727272"/>
                </a:solidFill>
                <a:latin typeface="Arial"/>
              </a:defRPr>
            </a:lvl1pPr>
          </a:lstStyle>
          <a:p>
            <a:fld id="{C2E90E05-66BE-4A01-8A52-1A5157DF30F6}" type="datetimeFigureOut">
              <a:rPr lang="en-US" smtClean="0"/>
              <a:pPr/>
              <a:t>02-Oct-2014</a:t>
            </a:fld>
            <a:endParaRPr lang="en-US" dirty="0"/>
          </a:p>
        </p:txBody>
      </p:sp>
      <p:sp>
        <p:nvSpPr>
          <p:cNvPr id="9" name="Footer Placeholder 4"/>
          <p:cNvSpPr>
            <a:spLocks noGrp="1"/>
          </p:cNvSpPr>
          <p:nvPr>
            <p:ph type="ftr" sz="quarter" idx="3"/>
          </p:nvPr>
        </p:nvSpPr>
        <p:spPr>
          <a:xfrm>
            <a:off x="1368000" y="6411600"/>
            <a:ext cx="4680000" cy="244800"/>
          </a:xfrm>
          <a:prstGeom prst="rect">
            <a:avLst/>
          </a:prstGeom>
        </p:spPr>
        <p:txBody>
          <a:bodyPr vert="horz" lIns="91440" tIns="45720" rIns="91440" bIns="45720" rtlCol="0" anchor="t" anchorCtr="0"/>
          <a:lstStyle>
            <a:lvl1pPr algn="l">
              <a:defRPr sz="1000" kern="1200" baseline="0">
                <a:solidFill>
                  <a:srgbClr val="727272"/>
                </a:solidFill>
                <a:latin typeface="Arial"/>
              </a:defRPr>
            </a:lvl1pPr>
          </a:lstStyle>
          <a:p>
            <a:endParaRPr lang="en-US" dirty="0"/>
          </a:p>
        </p:txBody>
      </p:sp>
      <p:sp>
        <p:nvSpPr>
          <p:cNvPr id="10" name="Slide Number Placeholder 5"/>
          <p:cNvSpPr>
            <a:spLocks noGrp="1"/>
          </p:cNvSpPr>
          <p:nvPr>
            <p:ph type="sldNum" sz="quarter" idx="4"/>
          </p:nvPr>
        </p:nvSpPr>
        <p:spPr>
          <a:xfrm>
            <a:off x="8640000" y="6411600"/>
            <a:ext cx="342000" cy="244800"/>
          </a:xfrm>
          <a:prstGeom prst="rect">
            <a:avLst/>
          </a:prstGeom>
        </p:spPr>
        <p:txBody>
          <a:bodyPr vert="horz" wrap="none" lIns="91440" tIns="45720" rIns="91440" bIns="45720" rtlCol="0" anchor="t" anchorCtr="0"/>
          <a:lstStyle>
            <a:lvl1pPr algn="r">
              <a:defRPr sz="1000" baseline="0">
                <a:solidFill>
                  <a:schemeClr val="bg1"/>
                </a:solidFill>
                <a:latin typeface="Arial"/>
              </a:defRPr>
            </a:lvl1pPr>
          </a:lstStyle>
          <a:p>
            <a:fld id="{EBC2A2AB-5186-41F9-8C03-14D1F3D42EE9}" type="slidenum">
              <a:rPr lang="en-US" smtClean="0"/>
              <a:pPr/>
              <a:t>‹#›</a:t>
            </a:fld>
            <a:endParaRPr lang="en-US" dirty="0"/>
          </a:p>
        </p:txBody>
      </p:sp>
      <p:sp>
        <p:nvSpPr>
          <p:cNvPr id="11" name="Title Placeholder 1"/>
          <p:cNvSpPr>
            <a:spLocks noGrp="1"/>
          </p:cNvSpPr>
          <p:nvPr>
            <p:ph type="title" hasCustomPrompt="1"/>
          </p:nvPr>
        </p:nvSpPr>
        <p:spPr>
          <a:xfrm>
            <a:off x="1080000" y="237600"/>
            <a:ext cx="7416000" cy="1022400"/>
          </a:xfrm>
          <a:prstGeom prst="rect">
            <a:avLst/>
          </a:prstGeom>
        </p:spPr>
        <p:txBody>
          <a:bodyPr vert="horz" lIns="91440" tIns="45720" rIns="91440" bIns="45720" rtlCol="0" anchor="ctr">
            <a:noAutofit/>
          </a:bodyPr>
          <a:lstStyle/>
          <a:p>
            <a:r>
              <a:rPr lang="fr-FR" dirty="0" smtClean="0"/>
              <a:t>Cliquez pour modifier le titre</a:t>
            </a:r>
            <a:br>
              <a:rPr lang="fr-FR" dirty="0" smtClean="0"/>
            </a:br>
            <a:r>
              <a:rPr lang="fr-FR" dirty="0" smtClean="0"/>
              <a:t>Le titre peut-être étendu sur deux lignes</a:t>
            </a:r>
            <a:endParaRPr lang="en-US" dirty="0"/>
          </a:p>
        </p:txBody>
      </p:sp>
    </p:spTree>
    <p:extLst>
      <p:ext uri="{BB962C8B-B14F-4D97-AF65-F5344CB8AC3E}">
        <p14:creationId xmlns:p14="http://schemas.microsoft.com/office/powerpoint/2010/main" val="34692593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808215894"/>
      </p:ext>
    </p:extLst>
  </p:cSld>
  <p:clrMapOvr>
    <a:masterClrMapping/>
  </p:clrMapOvr>
  <p:transition spd="slow">
    <p:cove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obj" preserve="1">
  <p:cSld name="4_Title and Content">
    <p:bg>
      <p:bgPr>
        <a:gradFill rotWithShape="0">
          <a:gsLst>
            <a:gs pos="0">
              <a:srgbClr val="660066"/>
            </a:gs>
            <a:gs pos="33000">
              <a:srgbClr val="660066"/>
            </a:gs>
            <a:gs pos="70000">
              <a:srgbClr val="993366"/>
            </a:gs>
            <a:gs pos="100000">
              <a:srgbClr val="660066"/>
            </a:gs>
          </a:gsLst>
          <a:lin ang="5400000" scaled="1"/>
        </a:gradFill>
        <a:effectLst/>
      </p:bgPr>
    </p:bg>
    <p:spTree>
      <p:nvGrpSpPr>
        <p:cNvPr id="1" name=""/>
        <p:cNvGrpSpPr/>
        <p:nvPr/>
      </p:nvGrpSpPr>
      <p:grpSpPr>
        <a:xfrm>
          <a:off x="0" y="0"/>
          <a:ext cx="0" cy="0"/>
          <a:chOff x="0" y="0"/>
          <a:chExt cx="0" cy="0"/>
        </a:xfrm>
      </p:grpSpPr>
      <p:sp>
        <p:nvSpPr>
          <p:cNvPr id="4" name="Text Box 4"/>
          <p:cNvSpPr txBox="1">
            <a:spLocks noChangeArrowheads="1"/>
          </p:cNvSpPr>
          <p:nvPr/>
        </p:nvSpPr>
        <p:spPr bwMode="auto">
          <a:xfrm>
            <a:off x="-36513" y="0"/>
            <a:ext cx="863601" cy="701675"/>
          </a:xfrm>
          <a:prstGeom prst="rect">
            <a:avLst/>
          </a:prstGeom>
          <a:noFill/>
          <a:ln w="12700">
            <a:noFill/>
            <a:miter lim="800000"/>
            <a:headEnd/>
            <a:tailEnd/>
          </a:ln>
          <a:effectLst/>
        </p:spPr>
        <p:txBody>
          <a:bodyPr>
            <a:spAutoFit/>
          </a:bodyPr>
          <a:lstStyle/>
          <a:p>
            <a:pPr algn="ctr">
              <a:spcBef>
                <a:spcPct val="50000"/>
              </a:spcBef>
              <a:defRPr/>
            </a:pPr>
            <a:fld id="{130B0D6D-9B8A-47BC-BF88-ADCF68A72A6E}" type="slidenum">
              <a:rPr lang="en-GB" sz="4000">
                <a:solidFill>
                  <a:srgbClr val="660066"/>
                </a:solidFill>
                <a:effectDag name="">
                  <a:cont type="tree" name="">
                    <a:effect ref="fillLine"/>
                    <a:outerShdw dist="38100" dir="13500000" algn="br">
                      <a:srgbClr val="983399"/>
                    </a:outerShdw>
                  </a:cont>
                  <a:cont type="tree" name="">
                    <a:effect ref="fillLine"/>
                    <a:outerShdw dist="38100" dir="2700000" algn="tl">
                      <a:srgbClr val="3D003D"/>
                    </a:outerShdw>
                  </a:cont>
                  <a:effect ref="fillLine"/>
                </a:effectDag>
                <a:latin typeface="Times New Roman" pitchFamily="18" charset="0"/>
                <a:cs typeface="Arial" pitchFamily="34" charset="0"/>
              </a:rPr>
              <a:pPr algn="ctr">
                <a:spcBef>
                  <a:spcPct val="50000"/>
                </a:spcBef>
                <a:defRPr/>
              </a:pPr>
              <a:t>‹#›</a:t>
            </a:fld>
            <a:endParaRPr lang="en-GB" sz="2400" dirty="0">
              <a:solidFill>
                <a:srgbClr val="FFFFFF"/>
              </a:solidFill>
              <a:latin typeface="Times New Roman" pitchFamily="18" charset="0"/>
              <a:cs typeface="Arial" pitchFamily="34" charset="0"/>
            </a:endParaRPr>
          </a:p>
        </p:txBody>
      </p:sp>
      <p:sp>
        <p:nvSpPr>
          <p:cNvPr id="5" name="Rectangle 9"/>
          <p:cNvSpPr>
            <a:spLocks noChangeArrowheads="1"/>
          </p:cNvSpPr>
          <p:nvPr/>
        </p:nvSpPr>
        <p:spPr bwMode="auto">
          <a:xfrm>
            <a:off x="0" y="0"/>
            <a:ext cx="719138" cy="6858000"/>
          </a:xfrm>
          <a:prstGeom prst="rect">
            <a:avLst/>
          </a:prstGeom>
          <a:solidFill>
            <a:srgbClr val="000000"/>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p>
            <a:endParaRPr lang="en-GB" dirty="0">
              <a:solidFill>
                <a:srgbClr val="FFFFFF"/>
              </a:solidFill>
              <a:cs typeface="Arial" pitchFamily="34" charset="0"/>
            </a:endParaRPr>
          </a:p>
        </p:txBody>
      </p:sp>
      <p:sp>
        <p:nvSpPr>
          <p:cNvPr id="6" name="Text Box 10"/>
          <p:cNvSpPr txBox="1">
            <a:spLocks noChangeArrowheads="1"/>
          </p:cNvSpPr>
          <p:nvPr/>
        </p:nvSpPr>
        <p:spPr bwMode="auto">
          <a:xfrm>
            <a:off x="0" y="215900"/>
            <a:ext cx="781050" cy="457200"/>
          </a:xfrm>
          <a:prstGeom prst="rect">
            <a:avLst/>
          </a:prstGeom>
          <a:noFill/>
          <a:ln w="12700">
            <a:noFill/>
            <a:miter lim="800000"/>
            <a:headEnd/>
            <a:tailEnd/>
          </a:ln>
          <a:effectLst/>
        </p:spPr>
        <p:txBody>
          <a:bodyPr>
            <a:spAutoFit/>
          </a:bodyPr>
          <a:lstStyle/>
          <a:p>
            <a:pPr algn="ctr">
              <a:spcBef>
                <a:spcPct val="50000"/>
              </a:spcBef>
              <a:defRPr/>
            </a:pPr>
            <a:fld id="{D4038602-1D87-41DB-A061-E0E3EBE9E81B}" type="slidenum">
              <a:rPr lang="en-GB" sz="2400">
                <a:solidFill>
                  <a:srgbClr val="660066"/>
                </a:solidFill>
                <a:effectDag name="">
                  <a:cont type="tree" name="">
                    <a:effect ref="fillLine"/>
                    <a:outerShdw dist="38100" dir="13500000" algn="br">
                      <a:srgbClr val="983399"/>
                    </a:outerShdw>
                  </a:cont>
                  <a:cont type="tree" name="">
                    <a:effect ref="fillLine"/>
                    <a:outerShdw dist="38100" dir="2700000" algn="tl">
                      <a:srgbClr val="3D003D"/>
                    </a:outerShdw>
                  </a:cont>
                  <a:effect ref="fillLine"/>
                </a:effectDag>
                <a:latin typeface="Times New Roman" pitchFamily="18" charset="0"/>
                <a:cs typeface="Arial" pitchFamily="34" charset="0"/>
              </a:rPr>
              <a:pPr algn="ctr">
                <a:spcBef>
                  <a:spcPct val="50000"/>
                </a:spcBef>
                <a:defRPr/>
              </a:pPr>
              <a:t>‹#›</a:t>
            </a:fld>
            <a:endParaRPr lang="en-GB" sz="2400" dirty="0">
              <a:solidFill>
                <a:srgbClr val="FFFFFF"/>
              </a:solidFill>
              <a:latin typeface="Times New Roman" pitchFamily="18" charset="0"/>
              <a:cs typeface="Arial" pitchFamily="34" charset="0"/>
            </a:endParaRPr>
          </a:p>
        </p:txBody>
      </p:sp>
      <p:pic>
        <p:nvPicPr>
          <p:cNvPr id="7" name="Picture 10" descr="OECD_white_150"/>
          <p:cNvPicPr>
            <a:picLocks noChangeAspect="1" noChangeArrowheads="1"/>
          </p:cNvPicPr>
          <p:nvPr/>
        </p:nvPicPr>
        <p:blipFill>
          <a:blip r:embed="rId2" cstate="print">
            <a:duotone>
              <a:prstClr val="black"/>
              <a:schemeClr val="accent4">
                <a:tint val="45000"/>
                <a:satMod val="400000"/>
              </a:schemeClr>
            </a:duotone>
            <a:lum bright="-33000"/>
          </a:blip>
          <a:srcRect/>
          <a:stretch>
            <a:fillRect/>
          </a:stretch>
        </p:blipFill>
        <p:spPr bwMode="auto">
          <a:xfrm>
            <a:off x="41275" y="6096522"/>
            <a:ext cx="641350" cy="646113"/>
          </a:xfrm>
          <a:prstGeom prst="rect">
            <a:avLst/>
          </a:prstGeom>
          <a:noFill/>
          <a:ln w="9525">
            <a:noFill/>
            <a:miter lim="800000"/>
            <a:headEnd/>
            <a:tailEnd/>
          </a:ln>
        </p:spPr>
      </p:pic>
      <p:cxnSp>
        <p:nvCxnSpPr>
          <p:cNvPr id="8" name="Straight Connector 12"/>
          <p:cNvCxnSpPr>
            <a:cxnSpLocks noChangeShapeType="1"/>
          </p:cNvCxnSpPr>
          <p:nvPr/>
        </p:nvCxnSpPr>
        <p:spPr bwMode="auto">
          <a:xfrm>
            <a:off x="0" y="3632200"/>
            <a:ext cx="714375" cy="1588"/>
          </a:xfrm>
          <a:prstGeom prst="line">
            <a:avLst/>
          </a:prstGeom>
          <a:noFill/>
          <a:ln w="12700" algn="ctr">
            <a:solidFill>
              <a:schemeClr val="tx1"/>
            </a:solidFill>
            <a:round/>
            <a:headEnd/>
            <a:tailEnd/>
          </a:ln>
          <a:extLst>
            <a:ext uri="{909E8E84-426E-40DD-AFC4-6F175D3DCCD1}">
              <a14:hiddenFill xmlns:a14="http://schemas.microsoft.com/office/drawing/2010/main">
                <a:noFill/>
              </a14:hiddenFill>
            </a:ext>
          </a:extLst>
        </p:spPr>
      </p:cxnSp>
      <p:sp>
        <p:nvSpPr>
          <p:cNvPr id="9" name="TextBox 17"/>
          <p:cNvSpPr txBox="1">
            <a:spLocks noChangeArrowheads="1"/>
          </p:cNvSpPr>
          <p:nvPr/>
        </p:nvSpPr>
        <p:spPr bwMode="auto">
          <a:xfrm rot="16200000">
            <a:off x="-804068" y="4455318"/>
            <a:ext cx="2286000" cy="677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r" eaLnBrk="1" hangingPunct="1">
              <a:defRPr/>
            </a:pPr>
            <a:r>
              <a:rPr lang="en-GB" dirty="0" smtClean="0">
                <a:solidFill>
                  <a:srgbClr val="BDBDBD"/>
                </a:solidFill>
                <a:cs typeface="Arial" pitchFamily="34" charset="0"/>
              </a:rPr>
              <a:t>PISA</a:t>
            </a:r>
            <a:br>
              <a:rPr lang="en-GB" dirty="0" smtClean="0">
                <a:solidFill>
                  <a:srgbClr val="BDBDBD"/>
                </a:solidFill>
                <a:cs typeface="Arial" pitchFamily="34" charset="0"/>
              </a:rPr>
            </a:br>
            <a:r>
              <a:rPr lang="en-GB" sz="1000" dirty="0" smtClean="0">
                <a:solidFill>
                  <a:srgbClr val="BDBDBD"/>
                </a:solidFill>
                <a:cs typeface="Arial" pitchFamily="34" charset="0"/>
              </a:rPr>
              <a:t>OECD Programme for </a:t>
            </a:r>
            <a:br>
              <a:rPr lang="en-GB" sz="1000" dirty="0" smtClean="0">
                <a:solidFill>
                  <a:srgbClr val="BDBDBD"/>
                </a:solidFill>
                <a:cs typeface="Arial" pitchFamily="34" charset="0"/>
              </a:rPr>
            </a:br>
            <a:r>
              <a:rPr lang="en-GB" sz="1000" dirty="0" smtClean="0">
                <a:solidFill>
                  <a:srgbClr val="BDBDBD"/>
                </a:solidFill>
                <a:cs typeface="Arial" pitchFamily="34" charset="0"/>
              </a:rPr>
              <a:t>International Student Assessment</a:t>
            </a:r>
          </a:p>
        </p:txBody>
      </p:sp>
      <p:sp>
        <p:nvSpPr>
          <p:cNvPr id="10" name="TextBox 18"/>
          <p:cNvSpPr txBox="1">
            <a:spLocks noChangeArrowheads="1"/>
          </p:cNvSpPr>
          <p:nvPr/>
        </p:nvSpPr>
        <p:spPr bwMode="auto">
          <a:xfrm rot="16200000">
            <a:off x="-1350169" y="1504156"/>
            <a:ext cx="3419475" cy="785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lnSpc>
                <a:spcPts val="2700"/>
              </a:lnSpc>
              <a:defRPr/>
            </a:pPr>
            <a:r>
              <a:rPr lang="en-GB" sz="1900" dirty="0" smtClean="0">
                <a:solidFill>
                  <a:srgbClr val="BDBDBD"/>
                </a:solidFill>
                <a:cs typeface="Arial" pitchFamily="34" charset="0"/>
              </a:rPr>
              <a:t>31</a:t>
            </a:r>
            <a:r>
              <a:rPr lang="en-GB" sz="1900" baseline="30000" dirty="0" smtClean="0">
                <a:solidFill>
                  <a:srgbClr val="BDBDBD"/>
                </a:solidFill>
                <a:cs typeface="Arial" pitchFamily="34" charset="0"/>
              </a:rPr>
              <a:t>st</a:t>
            </a:r>
            <a:r>
              <a:rPr lang="en-GB" sz="1900" dirty="0" smtClean="0">
                <a:solidFill>
                  <a:srgbClr val="BDBDBD"/>
                </a:solidFill>
                <a:cs typeface="Arial" pitchFamily="34" charset="0"/>
              </a:rPr>
              <a:t> meeting</a:t>
            </a:r>
            <a:br>
              <a:rPr lang="en-GB" sz="1900" dirty="0" smtClean="0">
                <a:solidFill>
                  <a:srgbClr val="BDBDBD"/>
                </a:solidFill>
                <a:cs typeface="Arial" pitchFamily="34" charset="0"/>
              </a:rPr>
            </a:br>
            <a:r>
              <a:rPr lang="en-GB" sz="1900" dirty="0" smtClean="0">
                <a:solidFill>
                  <a:srgbClr val="BDBDBD"/>
                </a:solidFill>
                <a:cs typeface="Arial" pitchFamily="34" charset="0"/>
              </a:rPr>
              <a:t>of the Governing Board</a:t>
            </a:r>
          </a:p>
        </p:txBody>
      </p:sp>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123333562"/>
      </p:ext>
    </p:extLst>
  </p:cSld>
  <p:clrMapOvr>
    <a:masterClrMapping/>
  </p:clrMapOvr>
  <p:transition spd="slow">
    <p:cover/>
  </p:transition>
  <p:timing>
    <p:tnLst>
      <p:par>
        <p:cTn id="1" dur="indefinite" restart="never" nodeType="tmRoot"/>
      </p:par>
    </p:tnLst>
  </p:timing>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obj" preserve="1">
  <p:cSld name="2_Title and Content">
    <p:bg>
      <p:bgPr>
        <a:gradFill rotWithShape="0">
          <a:gsLst>
            <a:gs pos="0">
              <a:srgbClr val="800000"/>
            </a:gs>
            <a:gs pos="33000">
              <a:srgbClr val="800000"/>
            </a:gs>
            <a:gs pos="67000">
              <a:srgbClr val="C00000"/>
            </a:gs>
            <a:gs pos="100000">
              <a:srgbClr val="800000"/>
            </a:gs>
          </a:gsLst>
          <a:lin ang="5400000" scaled="1"/>
        </a:gradFill>
        <a:effectLst/>
      </p:bgPr>
    </p:bg>
    <p:spTree>
      <p:nvGrpSpPr>
        <p:cNvPr id="1" name=""/>
        <p:cNvGrpSpPr/>
        <p:nvPr/>
      </p:nvGrpSpPr>
      <p:grpSpPr>
        <a:xfrm>
          <a:off x="0" y="0"/>
          <a:ext cx="0" cy="0"/>
          <a:chOff x="0" y="0"/>
          <a:chExt cx="0" cy="0"/>
        </a:xfrm>
      </p:grpSpPr>
      <p:sp>
        <p:nvSpPr>
          <p:cNvPr id="4" name="Text Box 4"/>
          <p:cNvSpPr txBox="1">
            <a:spLocks noChangeArrowheads="1"/>
          </p:cNvSpPr>
          <p:nvPr/>
        </p:nvSpPr>
        <p:spPr bwMode="auto">
          <a:xfrm>
            <a:off x="-36513" y="0"/>
            <a:ext cx="863601" cy="701675"/>
          </a:xfrm>
          <a:prstGeom prst="rect">
            <a:avLst/>
          </a:prstGeom>
          <a:noFill/>
          <a:ln w="12700">
            <a:noFill/>
            <a:miter lim="800000"/>
            <a:headEnd/>
            <a:tailEnd/>
          </a:ln>
          <a:effectLst/>
        </p:spPr>
        <p:txBody>
          <a:bodyPr>
            <a:spAutoFit/>
          </a:bodyPr>
          <a:lstStyle/>
          <a:p>
            <a:pPr algn="ctr">
              <a:spcBef>
                <a:spcPct val="50000"/>
              </a:spcBef>
              <a:defRPr/>
            </a:pPr>
            <a:fld id="{BB9F4214-BBCA-45D7-BB80-8036CEC531DD}" type="slidenum">
              <a:rPr lang="en-GB" sz="4000">
                <a:solidFill>
                  <a:srgbClr val="800000"/>
                </a:solidFill>
                <a:effectDag name="">
                  <a:cont type="tree" name="">
                    <a:effect ref="fillLine"/>
                    <a:outerShdw dist="38100" dir="13500000" algn="br">
                      <a:srgbClr val="C04040"/>
                    </a:outerShdw>
                  </a:cont>
                  <a:cont type="tree" name="">
                    <a:effect ref="fillLine"/>
                    <a:outerShdw dist="38100" dir="2700000" algn="tl">
                      <a:srgbClr val="4C0000"/>
                    </a:outerShdw>
                  </a:cont>
                  <a:effect ref="fillLine"/>
                </a:effectDag>
                <a:latin typeface="Times New Roman" pitchFamily="18" charset="0"/>
                <a:cs typeface="Arial" pitchFamily="34" charset="0"/>
              </a:rPr>
              <a:pPr algn="ctr">
                <a:spcBef>
                  <a:spcPct val="50000"/>
                </a:spcBef>
                <a:defRPr/>
              </a:pPr>
              <a:t>‹#›</a:t>
            </a:fld>
            <a:endParaRPr lang="en-GB" sz="2400" dirty="0">
              <a:solidFill>
                <a:srgbClr val="FFFFFF"/>
              </a:solidFill>
              <a:latin typeface="Times New Roman" pitchFamily="18" charset="0"/>
              <a:cs typeface="Arial" pitchFamily="34" charset="0"/>
            </a:endParaRPr>
          </a:p>
        </p:txBody>
      </p:sp>
      <p:sp>
        <p:nvSpPr>
          <p:cNvPr id="5" name="Rectangle 9"/>
          <p:cNvSpPr>
            <a:spLocks noChangeArrowheads="1"/>
          </p:cNvSpPr>
          <p:nvPr/>
        </p:nvSpPr>
        <p:spPr bwMode="auto">
          <a:xfrm>
            <a:off x="0" y="0"/>
            <a:ext cx="719138" cy="6858000"/>
          </a:xfrm>
          <a:prstGeom prst="rect">
            <a:avLst/>
          </a:prstGeom>
          <a:solidFill>
            <a:srgbClr val="000000"/>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p>
            <a:endParaRPr lang="en-GB" dirty="0">
              <a:solidFill>
                <a:srgbClr val="FFFFFF"/>
              </a:solidFill>
              <a:cs typeface="Arial" pitchFamily="34" charset="0"/>
            </a:endParaRPr>
          </a:p>
        </p:txBody>
      </p:sp>
      <p:sp>
        <p:nvSpPr>
          <p:cNvPr id="6" name="Text Box 10"/>
          <p:cNvSpPr txBox="1">
            <a:spLocks noChangeArrowheads="1"/>
          </p:cNvSpPr>
          <p:nvPr/>
        </p:nvSpPr>
        <p:spPr bwMode="auto">
          <a:xfrm>
            <a:off x="0" y="215900"/>
            <a:ext cx="781050" cy="457200"/>
          </a:xfrm>
          <a:prstGeom prst="rect">
            <a:avLst/>
          </a:prstGeom>
          <a:noFill/>
          <a:ln w="12700">
            <a:noFill/>
            <a:miter lim="800000"/>
            <a:headEnd/>
            <a:tailEnd/>
          </a:ln>
          <a:effectLst/>
        </p:spPr>
        <p:txBody>
          <a:bodyPr>
            <a:spAutoFit/>
          </a:bodyPr>
          <a:lstStyle/>
          <a:p>
            <a:pPr algn="ctr">
              <a:spcBef>
                <a:spcPct val="50000"/>
              </a:spcBef>
              <a:defRPr/>
            </a:pPr>
            <a:fld id="{B3B999E3-602C-4A74-BCE4-F6EB5E9A5367}" type="slidenum">
              <a:rPr lang="en-GB" sz="2400">
                <a:solidFill>
                  <a:srgbClr val="800000"/>
                </a:solidFill>
                <a:effectDag name="">
                  <a:cont type="tree" name="">
                    <a:effect ref="fillLine"/>
                    <a:outerShdw dist="38100" dir="13500000" algn="br">
                      <a:srgbClr val="C04040"/>
                    </a:outerShdw>
                  </a:cont>
                  <a:cont type="tree" name="">
                    <a:effect ref="fillLine"/>
                    <a:outerShdw dist="38100" dir="2700000" algn="tl">
                      <a:srgbClr val="4C0000"/>
                    </a:outerShdw>
                  </a:cont>
                  <a:effect ref="fillLine"/>
                </a:effectDag>
                <a:latin typeface="Times New Roman" pitchFamily="18" charset="0"/>
                <a:cs typeface="Arial" pitchFamily="34" charset="0"/>
              </a:rPr>
              <a:pPr algn="ctr">
                <a:spcBef>
                  <a:spcPct val="50000"/>
                </a:spcBef>
                <a:defRPr/>
              </a:pPr>
              <a:t>‹#›</a:t>
            </a:fld>
            <a:endParaRPr lang="en-GB" sz="2400" dirty="0">
              <a:solidFill>
                <a:srgbClr val="FFFFFF"/>
              </a:solidFill>
              <a:latin typeface="Times New Roman" pitchFamily="18" charset="0"/>
              <a:cs typeface="Arial" pitchFamily="34" charset="0"/>
            </a:endParaRPr>
          </a:p>
        </p:txBody>
      </p:sp>
      <p:pic>
        <p:nvPicPr>
          <p:cNvPr id="7" name="Picture 10" descr="OECD_white_150"/>
          <p:cNvPicPr>
            <a:picLocks noChangeAspect="1" noChangeArrowheads="1"/>
          </p:cNvPicPr>
          <p:nvPr/>
        </p:nvPicPr>
        <p:blipFill>
          <a:blip r:embed="rId2" cstate="print">
            <a:duotone>
              <a:prstClr val="black"/>
              <a:schemeClr val="accent4">
                <a:tint val="45000"/>
                <a:satMod val="400000"/>
              </a:schemeClr>
            </a:duotone>
            <a:lum bright="-33000"/>
          </a:blip>
          <a:srcRect/>
          <a:stretch>
            <a:fillRect/>
          </a:stretch>
        </p:blipFill>
        <p:spPr bwMode="auto">
          <a:xfrm>
            <a:off x="41275" y="6096522"/>
            <a:ext cx="641350" cy="646113"/>
          </a:xfrm>
          <a:prstGeom prst="rect">
            <a:avLst/>
          </a:prstGeom>
          <a:noFill/>
          <a:ln w="9525">
            <a:noFill/>
            <a:miter lim="800000"/>
            <a:headEnd/>
            <a:tailEnd/>
          </a:ln>
        </p:spPr>
      </p:pic>
      <p:cxnSp>
        <p:nvCxnSpPr>
          <p:cNvPr id="8" name="Straight Connector 12"/>
          <p:cNvCxnSpPr>
            <a:cxnSpLocks noChangeShapeType="1"/>
          </p:cNvCxnSpPr>
          <p:nvPr/>
        </p:nvCxnSpPr>
        <p:spPr bwMode="auto">
          <a:xfrm>
            <a:off x="0" y="3632200"/>
            <a:ext cx="714375" cy="1588"/>
          </a:xfrm>
          <a:prstGeom prst="line">
            <a:avLst/>
          </a:prstGeom>
          <a:noFill/>
          <a:ln w="12700" algn="ctr">
            <a:solidFill>
              <a:schemeClr val="tx1"/>
            </a:solidFill>
            <a:round/>
            <a:headEnd/>
            <a:tailEnd/>
          </a:ln>
          <a:extLst>
            <a:ext uri="{909E8E84-426E-40DD-AFC4-6F175D3DCCD1}">
              <a14:hiddenFill xmlns:a14="http://schemas.microsoft.com/office/drawing/2010/main">
                <a:noFill/>
              </a14:hiddenFill>
            </a:ext>
          </a:extLst>
        </p:spPr>
      </p:cxnSp>
      <p:sp>
        <p:nvSpPr>
          <p:cNvPr id="9" name="TextBox 17"/>
          <p:cNvSpPr txBox="1">
            <a:spLocks noChangeArrowheads="1"/>
          </p:cNvSpPr>
          <p:nvPr/>
        </p:nvSpPr>
        <p:spPr bwMode="auto">
          <a:xfrm rot="16200000">
            <a:off x="-804068" y="4455318"/>
            <a:ext cx="2286000" cy="677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r" eaLnBrk="1" hangingPunct="1">
              <a:defRPr/>
            </a:pPr>
            <a:r>
              <a:rPr lang="en-GB" dirty="0" smtClean="0">
                <a:solidFill>
                  <a:srgbClr val="BDBDBD"/>
                </a:solidFill>
                <a:cs typeface="Arial" pitchFamily="34" charset="0"/>
              </a:rPr>
              <a:t>PISA</a:t>
            </a:r>
            <a:br>
              <a:rPr lang="en-GB" dirty="0" smtClean="0">
                <a:solidFill>
                  <a:srgbClr val="BDBDBD"/>
                </a:solidFill>
                <a:cs typeface="Arial" pitchFamily="34" charset="0"/>
              </a:rPr>
            </a:br>
            <a:r>
              <a:rPr lang="en-GB" sz="1000" dirty="0" smtClean="0">
                <a:solidFill>
                  <a:srgbClr val="BDBDBD"/>
                </a:solidFill>
                <a:cs typeface="Arial" pitchFamily="34" charset="0"/>
              </a:rPr>
              <a:t>OECD Programme for </a:t>
            </a:r>
            <a:br>
              <a:rPr lang="en-GB" sz="1000" dirty="0" smtClean="0">
                <a:solidFill>
                  <a:srgbClr val="BDBDBD"/>
                </a:solidFill>
                <a:cs typeface="Arial" pitchFamily="34" charset="0"/>
              </a:rPr>
            </a:br>
            <a:r>
              <a:rPr lang="en-GB" sz="1000" dirty="0" smtClean="0">
                <a:solidFill>
                  <a:srgbClr val="BDBDBD"/>
                </a:solidFill>
                <a:cs typeface="Arial" pitchFamily="34" charset="0"/>
              </a:rPr>
              <a:t>International Student Assessment</a:t>
            </a:r>
          </a:p>
        </p:txBody>
      </p:sp>
      <p:sp>
        <p:nvSpPr>
          <p:cNvPr id="10" name="TextBox 18"/>
          <p:cNvSpPr txBox="1">
            <a:spLocks noChangeArrowheads="1"/>
          </p:cNvSpPr>
          <p:nvPr/>
        </p:nvSpPr>
        <p:spPr bwMode="auto">
          <a:xfrm rot="16200000">
            <a:off x="-1350169" y="1504647"/>
            <a:ext cx="3419475" cy="784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lnSpc>
                <a:spcPts val="2700"/>
              </a:lnSpc>
              <a:defRPr/>
            </a:pPr>
            <a:r>
              <a:rPr lang="en-GB" sz="1900" dirty="0" smtClean="0">
                <a:solidFill>
                  <a:srgbClr val="BDBDBD"/>
                </a:solidFill>
                <a:cs typeface="Arial" pitchFamily="34" charset="0"/>
              </a:rPr>
              <a:t>35</a:t>
            </a:r>
            <a:r>
              <a:rPr lang="en-GB" sz="1900" baseline="30000" dirty="0" smtClean="0">
                <a:solidFill>
                  <a:srgbClr val="BDBDBD"/>
                </a:solidFill>
                <a:cs typeface="Arial" pitchFamily="34" charset="0"/>
              </a:rPr>
              <a:t>th</a:t>
            </a:r>
            <a:r>
              <a:rPr lang="en-GB" sz="1900" dirty="0" smtClean="0">
                <a:solidFill>
                  <a:srgbClr val="BDBDBD"/>
                </a:solidFill>
                <a:cs typeface="Arial" pitchFamily="34" charset="0"/>
              </a:rPr>
              <a:t> meeting</a:t>
            </a:r>
            <a:br>
              <a:rPr lang="en-GB" sz="1900" dirty="0" smtClean="0">
                <a:solidFill>
                  <a:srgbClr val="BDBDBD"/>
                </a:solidFill>
                <a:cs typeface="Arial" pitchFamily="34" charset="0"/>
              </a:rPr>
            </a:br>
            <a:r>
              <a:rPr lang="en-GB" sz="1900" dirty="0" smtClean="0">
                <a:solidFill>
                  <a:srgbClr val="BDBDBD"/>
                </a:solidFill>
                <a:cs typeface="Arial" pitchFamily="34" charset="0"/>
              </a:rPr>
              <a:t>of the Governing Board</a:t>
            </a:r>
          </a:p>
        </p:txBody>
      </p:sp>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extLst>
      <p:ext uri="{BB962C8B-B14F-4D97-AF65-F5344CB8AC3E}">
        <p14:creationId xmlns:p14="http://schemas.microsoft.com/office/powerpoint/2010/main" val="1328778699"/>
      </p:ext>
    </p:extLst>
  </p:cSld>
  <p:clrMapOvr>
    <a:masterClrMapping/>
  </p:clrMapOvr>
  <p:transition spd="slow">
    <p:cover/>
  </p:transition>
  <p:timing>
    <p:tnLst>
      <p:par>
        <p:cTn id="1" dur="indefinite" restart="never" nodeType="tmRoot"/>
      </p:par>
    </p:tnLst>
  </p:timing>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showMasterPhAnim="0" type="obj" preserve="1">
  <p:cSld name="3_Title and Content">
    <p:bg>
      <p:bgPr>
        <a:gradFill rotWithShape="0">
          <a:gsLst>
            <a:gs pos="33000">
              <a:schemeClr val="accent6">
                <a:lumMod val="50000"/>
              </a:schemeClr>
            </a:gs>
            <a:gs pos="67000">
              <a:schemeClr val="accent6">
                <a:lumMod val="75000"/>
              </a:schemeClr>
            </a:gs>
            <a:gs pos="100000">
              <a:schemeClr val="accent6">
                <a:lumMod val="50000"/>
              </a:schemeClr>
            </a:gs>
          </a:gsLst>
          <a:lin ang="5400000" scaled="1"/>
        </a:gradFill>
        <a:effectLst/>
      </p:bgPr>
    </p:bg>
    <p:spTree>
      <p:nvGrpSpPr>
        <p:cNvPr id="1" name=""/>
        <p:cNvGrpSpPr/>
        <p:nvPr/>
      </p:nvGrpSpPr>
      <p:grpSpPr>
        <a:xfrm>
          <a:off x="0" y="0"/>
          <a:ext cx="0" cy="0"/>
          <a:chOff x="0" y="0"/>
          <a:chExt cx="0" cy="0"/>
        </a:xfrm>
      </p:grpSpPr>
      <p:sp>
        <p:nvSpPr>
          <p:cNvPr id="4" name="Text Box 4"/>
          <p:cNvSpPr txBox="1">
            <a:spLocks noChangeArrowheads="1"/>
          </p:cNvSpPr>
          <p:nvPr/>
        </p:nvSpPr>
        <p:spPr bwMode="auto">
          <a:xfrm>
            <a:off x="-36513" y="0"/>
            <a:ext cx="863601" cy="701675"/>
          </a:xfrm>
          <a:prstGeom prst="rect">
            <a:avLst/>
          </a:prstGeom>
          <a:noFill/>
          <a:ln w="12700">
            <a:noFill/>
            <a:miter lim="800000"/>
            <a:headEnd/>
            <a:tailEnd/>
          </a:ln>
          <a:effectLst/>
        </p:spPr>
        <p:txBody>
          <a:bodyPr>
            <a:spAutoFit/>
          </a:bodyPr>
          <a:lstStyle/>
          <a:p>
            <a:pPr algn="ctr">
              <a:spcBef>
                <a:spcPct val="50000"/>
              </a:spcBef>
              <a:defRPr/>
            </a:pPr>
            <a:fld id="{F95EB6CA-61A1-4EDD-96FE-8F2FB6CBD1FC}" type="slidenum">
              <a:rPr lang="en-GB" sz="4000">
                <a:solidFill>
                  <a:srgbClr val="004E00"/>
                </a:solidFill>
                <a:effectDag name="">
                  <a:cont type="tree" name="">
                    <a:effect ref="fillLine"/>
                    <a:outerShdw dist="38100" dir="13500000" algn="br">
                      <a:srgbClr val="277527"/>
                    </a:outerShdw>
                  </a:cont>
                  <a:cont type="tree" name="">
                    <a:effect ref="fillLine"/>
                    <a:outerShdw dist="38100" dir="2700000" algn="tl">
                      <a:srgbClr val="002E00"/>
                    </a:outerShdw>
                  </a:cont>
                  <a:effect ref="fillLine"/>
                </a:effectDag>
                <a:latin typeface="Times New Roman" pitchFamily="18" charset="0"/>
                <a:cs typeface="Arial" pitchFamily="34" charset="0"/>
              </a:rPr>
              <a:pPr algn="ctr">
                <a:spcBef>
                  <a:spcPct val="50000"/>
                </a:spcBef>
                <a:defRPr/>
              </a:pPr>
              <a:t>‹#›</a:t>
            </a:fld>
            <a:endParaRPr lang="en-GB" sz="2400" dirty="0">
              <a:solidFill>
                <a:srgbClr val="FFFFFF"/>
              </a:solidFill>
              <a:latin typeface="Times New Roman" pitchFamily="18" charset="0"/>
              <a:cs typeface="Arial" pitchFamily="34" charset="0"/>
            </a:endParaRPr>
          </a:p>
        </p:txBody>
      </p:sp>
      <p:sp>
        <p:nvSpPr>
          <p:cNvPr id="5" name="Rectangle 9"/>
          <p:cNvSpPr>
            <a:spLocks noChangeArrowheads="1"/>
          </p:cNvSpPr>
          <p:nvPr/>
        </p:nvSpPr>
        <p:spPr bwMode="auto">
          <a:xfrm>
            <a:off x="0" y="0"/>
            <a:ext cx="719138" cy="6858000"/>
          </a:xfrm>
          <a:prstGeom prst="rect">
            <a:avLst/>
          </a:prstGeom>
          <a:solidFill>
            <a:srgbClr val="000000"/>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p>
            <a:endParaRPr lang="en-GB" dirty="0">
              <a:solidFill>
                <a:srgbClr val="FFFFFF"/>
              </a:solidFill>
              <a:cs typeface="Arial" pitchFamily="34" charset="0"/>
            </a:endParaRPr>
          </a:p>
        </p:txBody>
      </p:sp>
      <p:sp>
        <p:nvSpPr>
          <p:cNvPr id="6" name="Text Box 10"/>
          <p:cNvSpPr txBox="1">
            <a:spLocks noChangeArrowheads="1"/>
          </p:cNvSpPr>
          <p:nvPr/>
        </p:nvSpPr>
        <p:spPr bwMode="auto">
          <a:xfrm>
            <a:off x="0" y="215900"/>
            <a:ext cx="781050" cy="457200"/>
          </a:xfrm>
          <a:prstGeom prst="rect">
            <a:avLst/>
          </a:prstGeom>
          <a:noFill/>
          <a:ln w="12700">
            <a:noFill/>
            <a:miter lim="800000"/>
            <a:headEnd/>
            <a:tailEnd/>
          </a:ln>
          <a:effectLst/>
        </p:spPr>
        <p:txBody>
          <a:bodyPr>
            <a:spAutoFit/>
          </a:bodyPr>
          <a:lstStyle/>
          <a:p>
            <a:pPr algn="ctr">
              <a:spcBef>
                <a:spcPct val="50000"/>
              </a:spcBef>
              <a:defRPr/>
            </a:pPr>
            <a:fld id="{FFF9096E-43D2-4CE7-B6A2-37B2D8EC4D64}" type="slidenum">
              <a:rPr lang="en-GB" sz="2400">
                <a:solidFill>
                  <a:srgbClr val="004E00"/>
                </a:solidFill>
                <a:effectDag name="">
                  <a:cont type="tree" name="">
                    <a:effect ref="fillLine"/>
                    <a:outerShdw dist="38100" dir="13500000" algn="br">
                      <a:srgbClr val="277527"/>
                    </a:outerShdw>
                  </a:cont>
                  <a:cont type="tree" name="">
                    <a:effect ref="fillLine"/>
                    <a:outerShdw dist="38100" dir="2700000" algn="tl">
                      <a:srgbClr val="002E00"/>
                    </a:outerShdw>
                  </a:cont>
                  <a:effect ref="fillLine"/>
                </a:effectDag>
                <a:latin typeface="Times New Roman" pitchFamily="18" charset="0"/>
                <a:cs typeface="Arial" pitchFamily="34" charset="0"/>
              </a:rPr>
              <a:pPr algn="ctr">
                <a:spcBef>
                  <a:spcPct val="50000"/>
                </a:spcBef>
                <a:defRPr/>
              </a:pPr>
              <a:t>‹#›</a:t>
            </a:fld>
            <a:endParaRPr lang="en-GB" sz="2400" dirty="0">
              <a:solidFill>
                <a:srgbClr val="FFFFFF"/>
              </a:solidFill>
              <a:latin typeface="Times New Roman" pitchFamily="18" charset="0"/>
              <a:cs typeface="Arial" pitchFamily="34" charset="0"/>
            </a:endParaRPr>
          </a:p>
        </p:txBody>
      </p:sp>
      <p:pic>
        <p:nvPicPr>
          <p:cNvPr id="7" name="Picture 10" descr="OECD_white_150"/>
          <p:cNvPicPr>
            <a:picLocks noChangeAspect="1" noChangeArrowheads="1"/>
          </p:cNvPicPr>
          <p:nvPr/>
        </p:nvPicPr>
        <p:blipFill>
          <a:blip r:embed="rId2" cstate="print">
            <a:duotone>
              <a:prstClr val="black"/>
              <a:schemeClr val="accent4">
                <a:tint val="45000"/>
                <a:satMod val="400000"/>
              </a:schemeClr>
            </a:duotone>
            <a:lum bright="-33000"/>
          </a:blip>
          <a:srcRect/>
          <a:stretch>
            <a:fillRect/>
          </a:stretch>
        </p:blipFill>
        <p:spPr bwMode="auto">
          <a:xfrm>
            <a:off x="41275" y="6096522"/>
            <a:ext cx="641350" cy="646113"/>
          </a:xfrm>
          <a:prstGeom prst="rect">
            <a:avLst/>
          </a:prstGeom>
          <a:noFill/>
          <a:ln w="9525">
            <a:noFill/>
            <a:miter lim="800000"/>
            <a:headEnd/>
            <a:tailEnd/>
          </a:ln>
        </p:spPr>
      </p:pic>
      <p:cxnSp>
        <p:nvCxnSpPr>
          <p:cNvPr id="8" name="Straight Connector 12"/>
          <p:cNvCxnSpPr>
            <a:cxnSpLocks noChangeShapeType="1"/>
          </p:cNvCxnSpPr>
          <p:nvPr/>
        </p:nvCxnSpPr>
        <p:spPr bwMode="auto">
          <a:xfrm>
            <a:off x="0" y="3632200"/>
            <a:ext cx="714375" cy="1588"/>
          </a:xfrm>
          <a:prstGeom prst="line">
            <a:avLst/>
          </a:prstGeom>
          <a:noFill/>
          <a:ln w="12700" algn="ctr">
            <a:solidFill>
              <a:schemeClr val="tx1"/>
            </a:solidFill>
            <a:round/>
            <a:headEnd/>
            <a:tailEnd/>
          </a:ln>
          <a:extLst>
            <a:ext uri="{909E8E84-426E-40DD-AFC4-6F175D3DCCD1}">
              <a14:hiddenFill xmlns:a14="http://schemas.microsoft.com/office/drawing/2010/main">
                <a:noFill/>
              </a14:hiddenFill>
            </a:ext>
          </a:extLst>
        </p:spPr>
      </p:cxnSp>
      <p:sp>
        <p:nvSpPr>
          <p:cNvPr id="9" name="TextBox 17"/>
          <p:cNvSpPr txBox="1">
            <a:spLocks noChangeArrowheads="1"/>
          </p:cNvSpPr>
          <p:nvPr/>
        </p:nvSpPr>
        <p:spPr bwMode="auto">
          <a:xfrm rot="16200000">
            <a:off x="-804068" y="4455318"/>
            <a:ext cx="2286000" cy="677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r" eaLnBrk="1" hangingPunct="1">
              <a:defRPr/>
            </a:pPr>
            <a:r>
              <a:rPr lang="en-GB" dirty="0" smtClean="0">
                <a:solidFill>
                  <a:srgbClr val="BDBDBD"/>
                </a:solidFill>
                <a:cs typeface="Arial" pitchFamily="34" charset="0"/>
              </a:rPr>
              <a:t>PISA</a:t>
            </a:r>
            <a:br>
              <a:rPr lang="en-GB" dirty="0" smtClean="0">
                <a:solidFill>
                  <a:srgbClr val="BDBDBD"/>
                </a:solidFill>
                <a:cs typeface="Arial" pitchFamily="34" charset="0"/>
              </a:rPr>
            </a:br>
            <a:r>
              <a:rPr lang="en-GB" sz="1000" dirty="0" smtClean="0">
                <a:solidFill>
                  <a:srgbClr val="BDBDBD"/>
                </a:solidFill>
                <a:cs typeface="Arial" pitchFamily="34" charset="0"/>
              </a:rPr>
              <a:t>OECD Programme for </a:t>
            </a:r>
            <a:br>
              <a:rPr lang="en-GB" sz="1000" dirty="0" smtClean="0">
                <a:solidFill>
                  <a:srgbClr val="BDBDBD"/>
                </a:solidFill>
                <a:cs typeface="Arial" pitchFamily="34" charset="0"/>
              </a:rPr>
            </a:br>
            <a:r>
              <a:rPr lang="en-GB" sz="1000" dirty="0" smtClean="0">
                <a:solidFill>
                  <a:srgbClr val="BDBDBD"/>
                </a:solidFill>
                <a:cs typeface="Arial" pitchFamily="34" charset="0"/>
              </a:rPr>
              <a:t>International Student Assessment</a:t>
            </a:r>
          </a:p>
        </p:txBody>
      </p:sp>
      <p:sp>
        <p:nvSpPr>
          <p:cNvPr id="10" name="TextBox 18"/>
          <p:cNvSpPr txBox="1">
            <a:spLocks noChangeArrowheads="1"/>
          </p:cNvSpPr>
          <p:nvPr/>
        </p:nvSpPr>
        <p:spPr bwMode="auto">
          <a:xfrm rot="16200000">
            <a:off x="-1350169" y="1520031"/>
            <a:ext cx="3419475"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lnSpc>
                <a:spcPts val="2700"/>
              </a:lnSpc>
              <a:defRPr/>
            </a:pPr>
            <a:r>
              <a:rPr lang="en-GB" sz="1900" dirty="0" smtClean="0">
                <a:solidFill>
                  <a:srgbClr val="BDBDBD"/>
                </a:solidFill>
                <a:cs typeface="Arial" pitchFamily="34" charset="0"/>
              </a:rPr>
              <a:t>35</a:t>
            </a:r>
            <a:r>
              <a:rPr lang="en-GB" sz="1900" baseline="30000" dirty="0" smtClean="0">
                <a:solidFill>
                  <a:srgbClr val="BDBDBD"/>
                </a:solidFill>
                <a:cs typeface="Arial" pitchFamily="34" charset="0"/>
              </a:rPr>
              <a:t>th</a:t>
            </a:r>
            <a:r>
              <a:rPr lang="en-GB" sz="1900" dirty="0" smtClean="0">
                <a:solidFill>
                  <a:srgbClr val="BDBDBD"/>
                </a:solidFill>
                <a:cs typeface="Arial" pitchFamily="34" charset="0"/>
              </a:rPr>
              <a:t> meeting</a:t>
            </a:r>
            <a:br>
              <a:rPr lang="en-GB" sz="1900" dirty="0" smtClean="0">
                <a:solidFill>
                  <a:srgbClr val="BDBDBD"/>
                </a:solidFill>
                <a:cs typeface="Arial" pitchFamily="34" charset="0"/>
              </a:rPr>
            </a:br>
            <a:r>
              <a:rPr lang="en-GB" sz="1900" dirty="0" smtClean="0">
                <a:solidFill>
                  <a:srgbClr val="BDBDBD"/>
                </a:solidFill>
                <a:cs typeface="Arial" pitchFamily="34" charset="0"/>
              </a:rPr>
              <a:t>of the Governing Board</a:t>
            </a:r>
          </a:p>
        </p:txBody>
      </p:sp>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extLst>
      <p:ext uri="{BB962C8B-B14F-4D97-AF65-F5344CB8AC3E}">
        <p14:creationId xmlns:p14="http://schemas.microsoft.com/office/powerpoint/2010/main" val="1746751863"/>
      </p:ext>
    </p:extLst>
  </p:cSld>
  <p:clrMapOvr>
    <a:masterClrMapping/>
  </p:clrMapOvr>
  <p:transition spd="slow">
    <p:cover/>
  </p:transition>
  <p:timing>
    <p:tnLst>
      <p:par>
        <p:cTn id="1" dur="indefinite" restart="never" nodeType="tmRoot"/>
      </p:par>
    </p:tnLst>
  </p:timing>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 preserve="1">
  <p:cSld name="1_Title and Content">
    <p:bg>
      <p:bgPr>
        <a:gradFill rotWithShape="0">
          <a:gsLst>
            <a:gs pos="0">
              <a:srgbClr val="FFC000"/>
            </a:gs>
            <a:gs pos="50000">
              <a:srgbClr val="FFFF00"/>
            </a:gs>
            <a:gs pos="100000">
              <a:srgbClr val="FFC000"/>
            </a:gs>
          </a:gsLst>
          <a:lin ang="5400000" scaled="1"/>
        </a:gradFill>
        <a:effectLst/>
      </p:bgPr>
    </p:bg>
    <p:spTree>
      <p:nvGrpSpPr>
        <p:cNvPr id="1" name=""/>
        <p:cNvGrpSpPr/>
        <p:nvPr/>
      </p:nvGrpSpPr>
      <p:grpSpPr>
        <a:xfrm>
          <a:off x="0" y="0"/>
          <a:ext cx="0" cy="0"/>
          <a:chOff x="0" y="0"/>
          <a:chExt cx="0" cy="0"/>
        </a:xfrm>
      </p:grpSpPr>
      <p:sp>
        <p:nvSpPr>
          <p:cNvPr id="4" name="Text Box 4"/>
          <p:cNvSpPr txBox="1">
            <a:spLocks noChangeArrowheads="1"/>
          </p:cNvSpPr>
          <p:nvPr/>
        </p:nvSpPr>
        <p:spPr bwMode="auto">
          <a:xfrm>
            <a:off x="-36513" y="0"/>
            <a:ext cx="863601" cy="701675"/>
          </a:xfrm>
          <a:prstGeom prst="rect">
            <a:avLst/>
          </a:prstGeom>
          <a:noFill/>
          <a:ln w="12700">
            <a:noFill/>
            <a:miter lim="800000"/>
            <a:headEnd/>
            <a:tailEnd/>
          </a:ln>
          <a:effectLst/>
        </p:spPr>
        <p:txBody>
          <a:bodyPr>
            <a:spAutoFit/>
          </a:bodyPr>
          <a:lstStyle/>
          <a:p>
            <a:pPr algn="ctr">
              <a:spcBef>
                <a:spcPct val="50000"/>
              </a:spcBef>
              <a:defRPr/>
            </a:pPr>
            <a:fld id="{8E7B4812-04DC-42D7-87A9-E44877C0AEF1}" type="slidenum">
              <a:rPr lang="en-GB" sz="4000">
                <a:solidFill>
                  <a:srgbClr val="FFC000"/>
                </a:solidFill>
                <a:effectDag name="">
                  <a:cont type="tree" name="">
                    <a:effect ref="fillLine"/>
                    <a:outerShdw dist="38100" dir="13500000" algn="br">
                      <a:srgbClr val="FFD555"/>
                    </a:outerShdw>
                  </a:cont>
                  <a:cont type="tree" name="">
                    <a:effect ref="fillLine"/>
                    <a:outerShdw dist="38100" dir="2700000" algn="tl">
                      <a:srgbClr val="997300"/>
                    </a:outerShdw>
                  </a:cont>
                  <a:effect ref="fillLine"/>
                </a:effectDag>
                <a:latin typeface="Times New Roman" pitchFamily="18" charset="0"/>
                <a:cs typeface="Arial" pitchFamily="34" charset="0"/>
              </a:rPr>
              <a:pPr algn="ctr">
                <a:spcBef>
                  <a:spcPct val="50000"/>
                </a:spcBef>
                <a:defRPr/>
              </a:pPr>
              <a:t>‹#›</a:t>
            </a:fld>
            <a:endParaRPr lang="en-GB" sz="2400" dirty="0">
              <a:solidFill>
                <a:srgbClr val="FFFFFF"/>
              </a:solidFill>
              <a:latin typeface="Times New Roman" pitchFamily="18" charset="0"/>
              <a:cs typeface="Arial" pitchFamily="34" charset="0"/>
            </a:endParaRPr>
          </a:p>
        </p:txBody>
      </p:sp>
      <p:sp>
        <p:nvSpPr>
          <p:cNvPr id="5" name="Rectangle 9"/>
          <p:cNvSpPr>
            <a:spLocks noChangeArrowheads="1"/>
          </p:cNvSpPr>
          <p:nvPr/>
        </p:nvSpPr>
        <p:spPr bwMode="auto">
          <a:xfrm>
            <a:off x="0" y="0"/>
            <a:ext cx="719138" cy="6858000"/>
          </a:xfrm>
          <a:prstGeom prst="rect">
            <a:avLst/>
          </a:prstGeom>
          <a:solidFill>
            <a:srgbClr val="000000"/>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p>
            <a:endParaRPr lang="en-GB" dirty="0">
              <a:solidFill>
                <a:srgbClr val="FFFFFF"/>
              </a:solidFill>
              <a:cs typeface="Arial" pitchFamily="34" charset="0"/>
            </a:endParaRPr>
          </a:p>
        </p:txBody>
      </p:sp>
      <p:sp>
        <p:nvSpPr>
          <p:cNvPr id="6" name="Text Box 10"/>
          <p:cNvSpPr txBox="1">
            <a:spLocks noChangeArrowheads="1"/>
          </p:cNvSpPr>
          <p:nvPr/>
        </p:nvSpPr>
        <p:spPr bwMode="auto">
          <a:xfrm>
            <a:off x="0" y="215900"/>
            <a:ext cx="781050" cy="457200"/>
          </a:xfrm>
          <a:prstGeom prst="rect">
            <a:avLst/>
          </a:prstGeom>
          <a:noFill/>
          <a:ln w="12700">
            <a:noFill/>
            <a:miter lim="800000"/>
            <a:headEnd/>
            <a:tailEnd/>
          </a:ln>
          <a:effectLst/>
        </p:spPr>
        <p:txBody>
          <a:bodyPr>
            <a:spAutoFit/>
          </a:bodyPr>
          <a:lstStyle/>
          <a:p>
            <a:pPr algn="ctr">
              <a:spcBef>
                <a:spcPct val="50000"/>
              </a:spcBef>
              <a:defRPr/>
            </a:pPr>
            <a:fld id="{F2E5FB0B-7437-405B-BABF-6F9E4D49FE38}" type="slidenum">
              <a:rPr lang="en-GB" sz="2400">
                <a:solidFill>
                  <a:srgbClr val="FFC000"/>
                </a:solidFill>
                <a:effectDag name="">
                  <a:cont type="tree" name="">
                    <a:effect ref="fillLine"/>
                    <a:outerShdw dist="38100" dir="13500000" algn="br">
                      <a:srgbClr val="FFD555"/>
                    </a:outerShdw>
                  </a:cont>
                  <a:cont type="tree" name="">
                    <a:effect ref="fillLine"/>
                    <a:outerShdw dist="38100" dir="2700000" algn="tl">
                      <a:srgbClr val="997300"/>
                    </a:outerShdw>
                  </a:cont>
                  <a:effect ref="fillLine"/>
                </a:effectDag>
                <a:latin typeface="Times New Roman" pitchFamily="18" charset="0"/>
                <a:cs typeface="Arial" pitchFamily="34" charset="0"/>
              </a:rPr>
              <a:pPr algn="ctr">
                <a:spcBef>
                  <a:spcPct val="50000"/>
                </a:spcBef>
                <a:defRPr/>
              </a:pPr>
              <a:t>‹#›</a:t>
            </a:fld>
            <a:endParaRPr lang="en-GB" sz="2400" dirty="0">
              <a:solidFill>
                <a:srgbClr val="FFFFFF"/>
              </a:solidFill>
              <a:latin typeface="Times New Roman" pitchFamily="18" charset="0"/>
              <a:cs typeface="Arial" pitchFamily="34" charset="0"/>
            </a:endParaRPr>
          </a:p>
        </p:txBody>
      </p:sp>
      <p:pic>
        <p:nvPicPr>
          <p:cNvPr id="7" name="Picture 10" descr="OECD_white_150"/>
          <p:cNvPicPr>
            <a:picLocks noChangeAspect="1" noChangeArrowheads="1"/>
          </p:cNvPicPr>
          <p:nvPr/>
        </p:nvPicPr>
        <p:blipFill>
          <a:blip r:embed="rId2" cstate="print">
            <a:duotone>
              <a:prstClr val="black"/>
              <a:schemeClr val="accent4">
                <a:tint val="45000"/>
                <a:satMod val="400000"/>
              </a:schemeClr>
            </a:duotone>
            <a:lum bright="-33000"/>
          </a:blip>
          <a:srcRect/>
          <a:stretch>
            <a:fillRect/>
          </a:stretch>
        </p:blipFill>
        <p:spPr bwMode="auto">
          <a:xfrm>
            <a:off x="41275" y="6096522"/>
            <a:ext cx="641350" cy="646113"/>
          </a:xfrm>
          <a:prstGeom prst="rect">
            <a:avLst/>
          </a:prstGeom>
          <a:noFill/>
          <a:ln w="9525">
            <a:noFill/>
            <a:miter lim="800000"/>
            <a:headEnd/>
            <a:tailEnd/>
          </a:ln>
        </p:spPr>
      </p:pic>
      <p:cxnSp>
        <p:nvCxnSpPr>
          <p:cNvPr id="8" name="Straight Connector 12"/>
          <p:cNvCxnSpPr>
            <a:cxnSpLocks noChangeShapeType="1"/>
          </p:cNvCxnSpPr>
          <p:nvPr/>
        </p:nvCxnSpPr>
        <p:spPr bwMode="auto">
          <a:xfrm>
            <a:off x="0" y="3632200"/>
            <a:ext cx="714375" cy="1588"/>
          </a:xfrm>
          <a:prstGeom prst="line">
            <a:avLst/>
          </a:prstGeom>
          <a:noFill/>
          <a:ln w="12700" algn="ctr">
            <a:solidFill>
              <a:schemeClr val="tx1"/>
            </a:solidFill>
            <a:round/>
            <a:headEnd/>
            <a:tailEnd/>
          </a:ln>
          <a:extLst>
            <a:ext uri="{909E8E84-426E-40DD-AFC4-6F175D3DCCD1}">
              <a14:hiddenFill xmlns:a14="http://schemas.microsoft.com/office/drawing/2010/main">
                <a:noFill/>
              </a14:hiddenFill>
            </a:ext>
          </a:extLst>
        </p:spPr>
      </p:cxnSp>
      <p:sp>
        <p:nvSpPr>
          <p:cNvPr id="9" name="TextBox 17"/>
          <p:cNvSpPr txBox="1">
            <a:spLocks noChangeArrowheads="1"/>
          </p:cNvSpPr>
          <p:nvPr/>
        </p:nvSpPr>
        <p:spPr bwMode="auto">
          <a:xfrm rot="16200000">
            <a:off x="-804068" y="4455318"/>
            <a:ext cx="2286000" cy="677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r" eaLnBrk="1" hangingPunct="1">
              <a:defRPr/>
            </a:pPr>
            <a:r>
              <a:rPr lang="en-GB" dirty="0" smtClean="0">
                <a:solidFill>
                  <a:srgbClr val="BDBDBD"/>
                </a:solidFill>
                <a:cs typeface="Arial" pitchFamily="34" charset="0"/>
              </a:rPr>
              <a:t>PISA</a:t>
            </a:r>
            <a:br>
              <a:rPr lang="en-GB" dirty="0" smtClean="0">
                <a:solidFill>
                  <a:srgbClr val="BDBDBD"/>
                </a:solidFill>
                <a:cs typeface="Arial" pitchFamily="34" charset="0"/>
              </a:rPr>
            </a:br>
            <a:r>
              <a:rPr lang="en-GB" sz="1000" dirty="0" smtClean="0">
                <a:solidFill>
                  <a:srgbClr val="BDBDBD"/>
                </a:solidFill>
                <a:cs typeface="Arial" pitchFamily="34" charset="0"/>
              </a:rPr>
              <a:t>OECD Programme for </a:t>
            </a:r>
            <a:br>
              <a:rPr lang="en-GB" sz="1000" dirty="0" smtClean="0">
                <a:solidFill>
                  <a:srgbClr val="BDBDBD"/>
                </a:solidFill>
                <a:cs typeface="Arial" pitchFamily="34" charset="0"/>
              </a:rPr>
            </a:br>
            <a:r>
              <a:rPr lang="en-GB" sz="1000" dirty="0" smtClean="0">
                <a:solidFill>
                  <a:srgbClr val="BDBDBD"/>
                </a:solidFill>
                <a:cs typeface="Arial" pitchFamily="34" charset="0"/>
              </a:rPr>
              <a:t>International Student Assessment</a:t>
            </a:r>
          </a:p>
        </p:txBody>
      </p:sp>
      <p:sp>
        <p:nvSpPr>
          <p:cNvPr id="10" name="TextBox 18"/>
          <p:cNvSpPr txBox="1">
            <a:spLocks noChangeArrowheads="1"/>
          </p:cNvSpPr>
          <p:nvPr/>
        </p:nvSpPr>
        <p:spPr bwMode="auto">
          <a:xfrm rot="16200000">
            <a:off x="-1350169" y="1504156"/>
            <a:ext cx="3419475" cy="785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lnSpc>
                <a:spcPts val="2700"/>
              </a:lnSpc>
              <a:defRPr/>
            </a:pPr>
            <a:r>
              <a:rPr lang="en-GB" sz="1900" dirty="0" smtClean="0">
                <a:solidFill>
                  <a:srgbClr val="BDBDBD"/>
                </a:solidFill>
                <a:cs typeface="Arial" pitchFamily="34" charset="0"/>
              </a:rPr>
              <a:t>34</a:t>
            </a:r>
            <a:r>
              <a:rPr lang="en-GB" sz="1900" baseline="30000" dirty="0" smtClean="0">
                <a:solidFill>
                  <a:srgbClr val="BDBDBD"/>
                </a:solidFill>
                <a:cs typeface="Arial" pitchFamily="34" charset="0"/>
              </a:rPr>
              <a:t>th</a:t>
            </a:r>
            <a:r>
              <a:rPr lang="en-GB" sz="1900" dirty="0" smtClean="0">
                <a:solidFill>
                  <a:srgbClr val="BDBDBD"/>
                </a:solidFill>
                <a:cs typeface="Arial" pitchFamily="34" charset="0"/>
              </a:rPr>
              <a:t> meeting</a:t>
            </a:r>
            <a:br>
              <a:rPr lang="en-GB" sz="1900" dirty="0" smtClean="0">
                <a:solidFill>
                  <a:srgbClr val="BDBDBD"/>
                </a:solidFill>
                <a:cs typeface="Arial" pitchFamily="34" charset="0"/>
              </a:rPr>
            </a:br>
            <a:r>
              <a:rPr lang="en-GB" sz="1900" dirty="0" smtClean="0">
                <a:solidFill>
                  <a:srgbClr val="BDBDBD"/>
                </a:solidFill>
                <a:cs typeface="Arial" pitchFamily="34" charset="0"/>
              </a:rPr>
              <a:t>of the Governing Board</a:t>
            </a:r>
          </a:p>
        </p:txBody>
      </p:sp>
      <p:sp>
        <p:nvSpPr>
          <p:cNvPr id="2" name="Title 1"/>
          <p:cNvSpPr>
            <a:spLocks noGrp="1"/>
          </p:cNvSpPr>
          <p:nvPr>
            <p:ph type="title"/>
          </p:nvPr>
        </p:nvSpPr>
        <p:spPr/>
        <p:txBody>
          <a:bodyPr/>
          <a:lstStyle>
            <a:lvl1pPr>
              <a:defRPr sz="3600">
                <a:solidFill>
                  <a:srgbClr val="CC0000"/>
                </a:solidFill>
              </a:defRPr>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lvl1pPr>
              <a:defRPr sz="2800">
                <a:solidFill>
                  <a:srgbClr val="993366"/>
                </a:solidFill>
              </a:defRPr>
            </a:lvl1pPr>
            <a:lvl2pPr>
              <a:defRPr>
                <a:solidFill>
                  <a:srgbClr val="7030A0"/>
                </a:solidFill>
              </a:defRPr>
            </a:lvl2pPr>
            <a:lvl3pPr>
              <a:defRPr>
                <a:solidFill>
                  <a:srgbClr val="003399"/>
                </a:solidFill>
              </a:defRPr>
            </a:lvl3pPr>
            <a:lvl4pPr>
              <a:defRPr>
                <a:solidFill>
                  <a:schemeClr val="accent1">
                    <a:lumMod val="50000"/>
                  </a:schemeClr>
                </a:solidFill>
              </a:defRPr>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extLst>
      <p:ext uri="{BB962C8B-B14F-4D97-AF65-F5344CB8AC3E}">
        <p14:creationId xmlns:p14="http://schemas.microsoft.com/office/powerpoint/2010/main" val="2365972684"/>
      </p:ext>
    </p:extLst>
  </p:cSld>
  <p:clrMapOvr>
    <a:masterClrMapping/>
  </p:clrMapOvr>
  <p:transition spd="slow">
    <p:cover/>
  </p:transition>
  <p:hf hdr="0" ftr="0" dt="0"/>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3.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2.xml"/><Relationship Id="rId13" Type="http://schemas.openxmlformats.org/officeDocument/2006/relationships/image" Target="../media/image8.png"/><Relationship Id="rId3" Type="http://schemas.openxmlformats.org/officeDocument/2006/relationships/slideLayout" Target="../slideLayouts/slideLayout7.xml"/><Relationship Id="rId7" Type="http://schemas.openxmlformats.org/officeDocument/2006/relationships/slideLayout" Target="../slideLayouts/slideLayout11.xml"/><Relationship Id="rId12" Type="http://schemas.openxmlformats.org/officeDocument/2006/relationships/theme" Target="../theme/theme2.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5" Type="http://schemas.openxmlformats.org/officeDocument/2006/relationships/slideLayout" Target="../slideLayouts/slideLayout9.xml"/><Relationship Id="rId10" Type="http://schemas.openxmlformats.org/officeDocument/2006/relationships/slideLayout" Target="../slideLayouts/slideLayout14.xml"/><Relationship Id="rId4" Type="http://schemas.openxmlformats.org/officeDocument/2006/relationships/slideLayout" Target="../slideLayouts/slideLayout8.xml"/><Relationship Id="rId9"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20" name="Image 8"/>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193600" y="5328184"/>
            <a:ext cx="950407" cy="1529631"/>
          </a:xfrm>
          <a:prstGeom prst="rect">
            <a:avLst/>
          </a:prstGeom>
        </p:spPr>
      </p:pic>
      <p:sp>
        <p:nvSpPr>
          <p:cNvPr id="21" name="Rectangle 20"/>
          <p:cNvSpPr/>
          <p:nvPr/>
        </p:nvSpPr>
        <p:spPr bwMode="auto">
          <a:xfrm>
            <a:off x="504000" y="1306800"/>
            <a:ext cx="8154000" cy="0"/>
          </a:xfrm>
          <a:prstGeom prst="rect">
            <a:avLst/>
          </a:prstGeom>
          <a:noFill/>
          <a:ln w="6350" cap="flat" cmpd="sng" algn="ctr">
            <a:solidFill>
              <a:srgbClr val="727272"/>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fr-FR" sz="2000" b="0" i="0" u="none" strike="noStrike" cap="none" normalizeH="0" baseline="0" dirty="0" smtClean="0">
              <a:ln>
                <a:noFill/>
              </a:ln>
              <a:solidFill>
                <a:schemeClr val="tx1"/>
              </a:solidFill>
              <a:effectLst/>
              <a:latin typeface="Helvetica 65 Medium" pitchFamily="34" charset="0"/>
            </a:endParaRPr>
          </a:p>
        </p:txBody>
      </p:sp>
      <p:pic>
        <p:nvPicPr>
          <p:cNvPr id="24" name="Image 7"/>
          <p:cNvPicPr>
            <a:picLocks noChangeAspect="1"/>
          </p:cNvPicPr>
          <p:nvPr/>
        </p:nvPicPr>
        <p:blipFill>
          <a:blip r:embed="rId7" cstate="print"/>
          <a:stretch>
            <a:fillRect/>
          </a:stretch>
        </p:blipFill>
        <p:spPr>
          <a:xfrm>
            <a:off x="500400" y="288000"/>
            <a:ext cx="458653" cy="954000"/>
          </a:xfrm>
          <a:prstGeom prst="rect">
            <a:avLst/>
          </a:prstGeom>
        </p:spPr>
      </p:pic>
      <p:sp>
        <p:nvSpPr>
          <p:cNvPr id="13" name="Text Placeholder 12"/>
          <p:cNvSpPr>
            <a:spLocks noGrp="1"/>
          </p:cNvSpPr>
          <p:nvPr>
            <p:ph type="body" idx="1"/>
          </p:nvPr>
        </p:nvSpPr>
        <p:spPr>
          <a:xfrm>
            <a:off x="468000" y="1602000"/>
            <a:ext cx="8218800" cy="452520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dirty="0"/>
          </a:p>
        </p:txBody>
      </p:sp>
      <p:sp>
        <p:nvSpPr>
          <p:cNvPr id="25" name="Title Placeholder 1"/>
          <p:cNvSpPr>
            <a:spLocks noGrp="1"/>
          </p:cNvSpPr>
          <p:nvPr>
            <p:ph type="title"/>
          </p:nvPr>
        </p:nvSpPr>
        <p:spPr>
          <a:xfrm>
            <a:off x="1080000" y="237600"/>
            <a:ext cx="7416000" cy="1022400"/>
          </a:xfrm>
          <a:prstGeom prst="rect">
            <a:avLst/>
          </a:prstGeom>
        </p:spPr>
        <p:txBody>
          <a:bodyPr vert="horz" lIns="91440" tIns="45720" rIns="91440" bIns="45720" rtlCol="0" anchor="ctr">
            <a:noAutofit/>
          </a:bodyPr>
          <a:lstStyle/>
          <a:p>
            <a:r>
              <a:rPr lang="en-US" dirty="0" smtClean="0"/>
              <a:t>Click to edit Slide title</a:t>
            </a:r>
            <a:br>
              <a:rPr lang="en-US" dirty="0" smtClean="0"/>
            </a:br>
            <a:r>
              <a:rPr lang="en-US" dirty="0" smtClean="0"/>
              <a:t>Slide title can be extended to two lines</a:t>
            </a:r>
            <a:endParaRPr lang="en-US" dirty="0"/>
          </a:p>
        </p:txBody>
      </p:sp>
      <p:sp>
        <p:nvSpPr>
          <p:cNvPr id="26" name="Date Placeholder 3"/>
          <p:cNvSpPr>
            <a:spLocks noGrp="1"/>
          </p:cNvSpPr>
          <p:nvPr>
            <p:ph type="dt" sz="half" idx="2"/>
          </p:nvPr>
        </p:nvSpPr>
        <p:spPr>
          <a:xfrm>
            <a:off x="403200" y="6411600"/>
            <a:ext cx="900000" cy="244800"/>
          </a:xfrm>
          <a:prstGeom prst="rect">
            <a:avLst/>
          </a:prstGeom>
        </p:spPr>
        <p:txBody>
          <a:bodyPr vert="horz" lIns="91440" tIns="45720" rIns="91440" bIns="45720" rtlCol="0" anchor="t" anchorCtr="0"/>
          <a:lstStyle>
            <a:lvl1pPr algn="l">
              <a:defRPr sz="1000" baseline="0">
                <a:solidFill>
                  <a:srgbClr val="727272"/>
                </a:solidFill>
                <a:latin typeface="Arial"/>
              </a:defRPr>
            </a:lvl1pPr>
          </a:lstStyle>
          <a:p>
            <a:fld id="{824CA3DE-4EB8-4D2A-9288-FAABB9CBEA67}" type="datetime1">
              <a:rPr lang="en-US" smtClean="0"/>
              <a:pPr/>
              <a:t>02-Oct-2014</a:t>
            </a:fld>
            <a:endParaRPr lang="en-US" dirty="0"/>
          </a:p>
        </p:txBody>
      </p:sp>
      <p:sp>
        <p:nvSpPr>
          <p:cNvPr id="27" name="Footer Placeholder 4"/>
          <p:cNvSpPr>
            <a:spLocks noGrp="1"/>
          </p:cNvSpPr>
          <p:nvPr>
            <p:ph type="ftr" sz="quarter" idx="3"/>
          </p:nvPr>
        </p:nvSpPr>
        <p:spPr>
          <a:xfrm>
            <a:off x="1368000" y="6411600"/>
            <a:ext cx="4680000" cy="244800"/>
          </a:xfrm>
          <a:prstGeom prst="rect">
            <a:avLst/>
          </a:prstGeom>
        </p:spPr>
        <p:txBody>
          <a:bodyPr vert="horz" lIns="91440" tIns="45720" rIns="91440" bIns="45720" rtlCol="0" anchor="t" anchorCtr="0"/>
          <a:lstStyle>
            <a:lvl1pPr algn="l">
              <a:defRPr sz="1000" kern="1200" baseline="0">
                <a:solidFill>
                  <a:srgbClr val="727272"/>
                </a:solidFill>
                <a:latin typeface="Arial"/>
              </a:defRPr>
            </a:lvl1pPr>
          </a:lstStyle>
          <a:p>
            <a:endParaRPr lang="en-US" dirty="0"/>
          </a:p>
        </p:txBody>
      </p:sp>
      <p:sp>
        <p:nvSpPr>
          <p:cNvPr id="41" name="Slide Number Placeholder 5"/>
          <p:cNvSpPr>
            <a:spLocks noGrp="1"/>
          </p:cNvSpPr>
          <p:nvPr>
            <p:ph type="sldNum" sz="quarter" idx="4"/>
          </p:nvPr>
        </p:nvSpPr>
        <p:spPr>
          <a:xfrm>
            <a:off x="8640000" y="6411600"/>
            <a:ext cx="342000" cy="244800"/>
          </a:xfrm>
          <a:prstGeom prst="rect">
            <a:avLst/>
          </a:prstGeom>
        </p:spPr>
        <p:txBody>
          <a:bodyPr vert="horz" wrap="none" lIns="91440" tIns="45720" rIns="91440" bIns="45720" rtlCol="0" anchor="t" anchorCtr="0"/>
          <a:lstStyle>
            <a:lvl1pPr algn="r">
              <a:defRPr sz="1000" baseline="0">
                <a:solidFill>
                  <a:schemeClr val="bg1"/>
                </a:solidFill>
                <a:latin typeface="Arial"/>
              </a:defRPr>
            </a:lvl1pPr>
          </a:lstStyle>
          <a:p>
            <a:fld id="{85B40F36-E8C4-4DF3-A1E6-9A175CF93E0E}"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96" r:id="rId4"/>
  </p:sldLayoutIdLst>
  <p:hf hdr="0" ftr="0" dt="0"/>
  <p:txStyles>
    <p:titleStyle>
      <a:lvl1pPr algn="l" rtl="0" eaLnBrk="1" latinLnBrk="0" hangingPunct="1">
        <a:spcBef>
          <a:spcPct val="0"/>
        </a:spcBef>
        <a:buNone/>
        <a:defRPr kumimoji="0" sz="3200" kern="1200">
          <a:solidFill>
            <a:schemeClr val="tx1"/>
          </a:solidFill>
          <a:latin typeface="+mj-lt"/>
          <a:ea typeface="+mj-ea"/>
          <a:cs typeface="+mj-cs"/>
        </a:defRPr>
      </a:lvl1pPr>
    </p:titleStyle>
    <p:bodyStyle>
      <a:lvl1pPr marL="342000" indent="-342000" algn="l" rtl="0" eaLnBrk="1" latinLnBrk="0" hangingPunct="1">
        <a:spcBef>
          <a:spcPts val="768"/>
        </a:spcBef>
        <a:buClr>
          <a:schemeClr val="tx1"/>
        </a:buClr>
        <a:buFont typeface="Arial" pitchFamily="34" charset="0"/>
        <a:buChar char="•"/>
        <a:defRPr kumimoji="0" sz="3200" kern="1200">
          <a:solidFill>
            <a:schemeClr val="tx1"/>
          </a:solidFill>
          <a:latin typeface="+mn-lt"/>
          <a:ea typeface="+mn-ea"/>
          <a:cs typeface="+mn-cs"/>
        </a:defRPr>
      </a:lvl1pPr>
      <a:lvl2pPr marL="741600" indent="-284400" algn="l" rtl="0" eaLnBrk="1" latinLnBrk="0" hangingPunct="1">
        <a:spcBef>
          <a:spcPts val="672"/>
        </a:spcBef>
        <a:buClr>
          <a:schemeClr val="tx1"/>
        </a:buClr>
        <a:buFont typeface="Arial" pitchFamily="34" charset="0"/>
        <a:buChar char="–"/>
        <a:defRPr kumimoji="0" sz="2800" kern="1200">
          <a:solidFill>
            <a:schemeClr val="tx1"/>
          </a:solidFill>
          <a:latin typeface="+mn-lt"/>
          <a:ea typeface="+mn-ea"/>
          <a:cs typeface="+mn-cs"/>
        </a:defRPr>
      </a:lvl2pPr>
      <a:lvl3pPr marL="1144800" indent="-230400" algn="l" rtl="0" eaLnBrk="1" latinLnBrk="0" hangingPunct="1">
        <a:spcBef>
          <a:spcPts val="576"/>
        </a:spcBef>
        <a:buClr>
          <a:schemeClr val="tx1"/>
        </a:buClr>
        <a:buFont typeface="Arial" pitchFamily="34" charset="0"/>
        <a:buChar char="•"/>
        <a:defRPr kumimoji="0" sz="2400" kern="1200">
          <a:solidFill>
            <a:schemeClr val="tx1"/>
          </a:solidFill>
          <a:latin typeface="+mn-lt"/>
          <a:ea typeface="+mn-ea"/>
          <a:cs typeface="+mn-cs"/>
        </a:defRPr>
      </a:lvl3pPr>
      <a:lvl4pPr marL="1602000" indent="-230400" algn="l" rtl="0" eaLnBrk="1" latinLnBrk="0" hangingPunct="1">
        <a:spcBef>
          <a:spcPts val="480"/>
        </a:spcBef>
        <a:buClr>
          <a:schemeClr val="tx1"/>
        </a:buClr>
        <a:buFont typeface="Arial" pitchFamily="34" charset="0"/>
        <a:buChar char="–"/>
        <a:defRPr kumimoji="0" sz="2000" kern="1200">
          <a:solidFill>
            <a:schemeClr val="tx1"/>
          </a:solidFill>
          <a:latin typeface="+mn-lt"/>
          <a:ea typeface="+mn-ea"/>
          <a:cs typeface="+mn-cs"/>
        </a:defRPr>
      </a:lvl4pPr>
      <a:lvl5pPr marL="2059200" indent="-230400" algn="l" rtl="0" eaLnBrk="1" latinLnBrk="0" hangingPunct="1">
        <a:spcBef>
          <a:spcPts val="480"/>
        </a:spcBef>
        <a:buClr>
          <a:schemeClr val="tx1"/>
        </a:buClr>
        <a:buFont typeface="Arial" pitchFamily="34" charset="0"/>
        <a:buChar char="»"/>
        <a:defRPr kumimoji="0" sz="2000" kern="1200">
          <a:solidFill>
            <a:schemeClr val="tx1"/>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rgbClr val="00005E"/>
            </a:gs>
            <a:gs pos="50000">
              <a:srgbClr val="0000CC"/>
            </a:gs>
            <a:gs pos="100000">
              <a:srgbClr val="00005E"/>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55650" y="192088"/>
            <a:ext cx="838835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0488" tIns="44450" rIns="90488" bIns="44450" numCol="1" anchor="ctr" anchorCtr="0" compatLnSpc="1">
            <a:prstTxWarp prst="textNoShape">
              <a:avLst/>
            </a:prstTxWarp>
          </a:bodyPr>
          <a:lstStyle/>
          <a:p>
            <a:pPr lvl="0"/>
            <a:r>
              <a:rPr lang="en-US" smtClean="0"/>
              <a:t>Click to edit Master title style</a:t>
            </a:r>
          </a:p>
        </p:txBody>
      </p:sp>
      <p:sp>
        <p:nvSpPr>
          <p:cNvPr id="2605059" name="Rectangle 3"/>
          <p:cNvSpPr>
            <a:spLocks noGrp="1" noChangeArrowheads="1"/>
          </p:cNvSpPr>
          <p:nvPr>
            <p:ph type="body" idx="1"/>
          </p:nvPr>
        </p:nvSpPr>
        <p:spPr bwMode="auto">
          <a:xfrm>
            <a:off x="755650" y="1138238"/>
            <a:ext cx="8388350" cy="5472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0488" tIns="44450" rIns="90488" bIns="4445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605060" name="Text Box 4"/>
          <p:cNvSpPr txBox="1">
            <a:spLocks noChangeArrowheads="1"/>
          </p:cNvSpPr>
          <p:nvPr/>
        </p:nvSpPr>
        <p:spPr bwMode="auto">
          <a:xfrm>
            <a:off x="-36513" y="0"/>
            <a:ext cx="863601" cy="701675"/>
          </a:xfrm>
          <a:prstGeom prst="rect">
            <a:avLst/>
          </a:prstGeom>
          <a:noFill/>
          <a:ln w="12700">
            <a:noFill/>
            <a:miter lim="800000"/>
            <a:headEnd/>
            <a:tailEnd/>
          </a:ln>
          <a:effectLst/>
        </p:spPr>
        <p:txBody>
          <a:bodyPr>
            <a:spAutoFit/>
          </a:bodyPr>
          <a:lstStyle/>
          <a:p>
            <a:pPr algn="ctr">
              <a:spcBef>
                <a:spcPct val="50000"/>
              </a:spcBef>
              <a:defRPr/>
            </a:pPr>
            <a:fld id="{B7DD2369-EF07-4628-B38F-C4B73DE5AF4B}" type="slidenum">
              <a:rPr lang="en-GB" sz="4000">
                <a:solidFill>
                  <a:srgbClr val="00005E"/>
                </a:solidFill>
                <a:effectDag name="">
                  <a:cont type="tree" name="">
                    <a:effect ref="fillLine"/>
                    <a:outerShdw dist="38100" dir="13500000" algn="br">
                      <a:srgbClr val="2F2F8D"/>
                    </a:outerShdw>
                  </a:cont>
                  <a:cont type="tree" name="">
                    <a:effect ref="fillLine"/>
                    <a:outerShdw dist="38100" dir="2700000" algn="tl">
                      <a:srgbClr val="000038"/>
                    </a:outerShdw>
                  </a:cont>
                  <a:effect ref="fillLine"/>
                </a:effectDag>
                <a:latin typeface="Times New Roman" pitchFamily="18" charset="0"/>
                <a:cs typeface="Arial" pitchFamily="34" charset="0"/>
              </a:rPr>
              <a:pPr algn="ctr">
                <a:spcBef>
                  <a:spcPct val="50000"/>
                </a:spcBef>
                <a:defRPr/>
              </a:pPr>
              <a:t>‹#›</a:t>
            </a:fld>
            <a:endParaRPr lang="en-GB" sz="2400" dirty="0">
              <a:solidFill>
                <a:srgbClr val="FFFFFF"/>
              </a:solidFill>
              <a:latin typeface="Times New Roman" pitchFamily="18" charset="0"/>
              <a:cs typeface="Arial" pitchFamily="34" charset="0"/>
            </a:endParaRPr>
          </a:p>
        </p:txBody>
      </p:sp>
      <p:sp>
        <p:nvSpPr>
          <p:cNvPr id="1029" name="Rectangle 9"/>
          <p:cNvSpPr>
            <a:spLocks noChangeArrowheads="1"/>
          </p:cNvSpPr>
          <p:nvPr/>
        </p:nvSpPr>
        <p:spPr bwMode="auto">
          <a:xfrm>
            <a:off x="0" y="0"/>
            <a:ext cx="719138" cy="6858000"/>
          </a:xfrm>
          <a:prstGeom prst="rect">
            <a:avLst/>
          </a:prstGeom>
          <a:solidFill>
            <a:srgbClr val="000000"/>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p>
            <a:endParaRPr lang="en-GB" dirty="0">
              <a:solidFill>
                <a:srgbClr val="FFFFFF"/>
              </a:solidFill>
              <a:cs typeface="Arial" pitchFamily="34" charset="0"/>
            </a:endParaRPr>
          </a:p>
        </p:txBody>
      </p:sp>
      <p:sp>
        <p:nvSpPr>
          <p:cNvPr id="2605066" name="Text Box 10"/>
          <p:cNvSpPr txBox="1">
            <a:spLocks noChangeArrowheads="1"/>
          </p:cNvSpPr>
          <p:nvPr/>
        </p:nvSpPr>
        <p:spPr bwMode="auto">
          <a:xfrm>
            <a:off x="0" y="215900"/>
            <a:ext cx="781050" cy="457200"/>
          </a:xfrm>
          <a:prstGeom prst="rect">
            <a:avLst/>
          </a:prstGeom>
          <a:noFill/>
          <a:ln w="12700">
            <a:noFill/>
            <a:miter lim="800000"/>
            <a:headEnd/>
            <a:tailEnd/>
          </a:ln>
          <a:effectLst/>
        </p:spPr>
        <p:txBody>
          <a:bodyPr>
            <a:spAutoFit/>
          </a:bodyPr>
          <a:lstStyle/>
          <a:p>
            <a:pPr algn="ctr">
              <a:spcBef>
                <a:spcPct val="50000"/>
              </a:spcBef>
              <a:defRPr/>
            </a:pPr>
            <a:fld id="{1F83FFDF-D4F0-485F-A041-BB5093CC7E74}" type="slidenum">
              <a:rPr lang="en-GB" sz="2400">
                <a:solidFill>
                  <a:srgbClr val="00005E"/>
                </a:solidFill>
                <a:effectDag name="">
                  <a:cont type="tree" name="">
                    <a:effect ref="fillLine"/>
                    <a:outerShdw dist="38100" dir="13500000" algn="br">
                      <a:srgbClr val="2F2F8D"/>
                    </a:outerShdw>
                  </a:cont>
                  <a:cont type="tree" name="">
                    <a:effect ref="fillLine"/>
                    <a:outerShdw dist="38100" dir="2700000" algn="tl">
                      <a:srgbClr val="000038"/>
                    </a:outerShdw>
                  </a:cont>
                  <a:effect ref="fillLine"/>
                </a:effectDag>
                <a:latin typeface="Times New Roman" pitchFamily="18" charset="0"/>
                <a:cs typeface="Arial" pitchFamily="34" charset="0"/>
              </a:rPr>
              <a:pPr algn="ctr">
                <a:spcBef>
                  <a:spcPct val="50000"/>
                </a:spcBef>
                <a:defRPr/>
              </a:pPr>
              <a:t>‹#›</a:t>
            </a:fld>
            <a:endParaRPr lang="en-GB" sz="2400" dirty="0">
              <a:solidFill>
                <a:srgbClr val="FFFFFF"/>
              </a:solidFill>
              <a:latin typeface="Times New Roman" pitchFamily="18" charset="0"/>
              <a:cs typeface="Arial" pitchFamily="34" charset="0"/>
            </a:endParaRPr>
          </a:p>
        </p:txBody>
      </p:sp>
      <p:pic>
        <p:nvPicPr>
          <p:cNvPr id="1035" name="Picture 10" descr="OECD_white_150"/>
          <p:cNvPicPr>
            <a:picLocks noChangeAspect="1" noChangeArrowheads="1"/>
          </p:cNvPicPr>
          <p:nvPr/>
        </p:nvPicPr>
        <p:blipFill>
          <a:blip r:embed="rId13" cstate="print">
            <a:duotone>
              <a:prstClr val="black"/>
              <a:schemeClr val="accent4">
                <a:tint val="45000"/>
                <a:satMod val="400000"/>
              </a:schemeClr>
            </a:duotone>
            <a:lum bright="-33000"/>
          </a:blip>
          <a:srcRect/>
          <a:stretch>
            <a:fillRect/>
          </a:stretch>
        </p:blipFill>
        <p:spPr bwMode="auto">
          <a:xfrm>
            <a:off x="41275" y="6096522"/>
            <a:ext cx="641350" cy="646113"/>
          </a:xfrm>
          <a:prstGeom prst="rect">
            <a:avLst/>
          </a:prstGeom>
          <a:noFill/>
          <a:ln w="9525">
            <a:noFill/>
            <a:miter lim="800000"/>
            <a:headEnd/>
            <a:tailEnd/>
          </a:ln>
        </p:spPr>
      </p:pic>
      <p:cxnSp>
        <p:nvCxnSpPr>
          <p:cNvPr id="1032" name="Straight Connector 12"/>
          <p:cNvCxnSpPr>
            <a:cxnSpLocks noChangeShapeType="1"/>
          </p:cNvCxnSpPr>
          <p:nvPr/>
        </p:nvCxnSpPr>
        <p:spPr bwMode="auto">
          <a:xfrm>
            <a:off x="0" y="3632200"/>
            <a:ext cx="714375" cy="1588"/>
          </a:xfrm>
          <a:prstGeom prst="line">
            <a:avLst/>
          </a:prstGeom>
          <a:noFill/>
          <a:ln w="12700" algn="ctr">
            <a:solidFill>
              <a:schemeClr val="tx1"/>
            </a:solidFill>
            <a:round/>
            <a:headEnd/>
            <a:tailEnd/>
          </a:ln>
          <a:extLst>
            <a:ext uri="{909E8E84-426E-40DD-AFC4-6F175D3DCCD1}">
              <a14:hiddenFill xmlns:a14="http://schemas.microsoft.com/office/drawing/2010/main">
                <a:noFill/>
              </a14:hiddenFill>
            </a:ext>
          </a:extLst>
        </p:spPr>
      </p:cxnSp>
      <p:sp>
        <p:nvSpPr>
          <p:cNvPr id="1033" name="TextBox 13"/>
          <p:cNvSpPr txBox="1">
            <a:spLocks noChangeArrowheads="1"/>
          </p:cNvSpPr>
          <p:nvPr/>
        </p:nvSpPr>
        <p:spPr bwMode="auto">
          <a:xfrm rot="-5400000">
            <a:off x="-804068" y="4455318"/>
            <a:ext cx="2286000" cy="677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r" eaLnBrk="1" hangingPunct="1">
              <a:defRPr/>
            </a:pPr>
            <a:r>
              <a:rPr lang="en-GB" dirty="0" smtClean="0">
                <a:solidFill>
                  <a:srgbClr val="BDBDBD"/>
                </a:solidFill>
                <a:cs typeface="Arial" pitchFamily="34" charset="0"/>
              </a:rPr>
              <a:t>PISA</a:t>
            </a:r>
            <a:br>
              <a:rPr lang="en-GB" dirty="0" smtClean="0">
                <a:solidFill>
                  <a:srgbClr val="BDBDBD"/>
                </a:solidFill>
                <a:cs typeface="Arial" pitchFamily="34" charset="0"/>
              </a:rPr>
            </a:br>
            <a:r>
              <a:rPr lang="en-GB" sz="1000" dirty="0" smtClean="0">
                <a:solidFill>
                  <a:srgbClr val="BDBDBD"/>
                </a:solidFill>
                <a:cs typeface="Arial" pitchFamily="34" charset="0"/>
              </a:rPr>
              <a:t>OECD Programme for </a:t>
            </a:r>
            <a:br>
              <a:rPr lang="en-GB" sz="1000" dirty="0" smtClean="0">
                <a:solidFill>
                  <a:srgbClr val="BDBDBD"/>
                </a:solidFill>
                <a:cs typeface="Arial" pitchFamily="34" charset="0"/>
              </a:rPr>
            </a:br>
            <a:r>
              <a:rPr lang="en-GB" sz="1000" dirty="0" smtClean="0">
                <a:solidFill>
                  <a:srgbClr val="BDBDBD"/>
                </a:solidFill>
                <a:cs typeface="Arial" pitchFamily="34" charset="0"/>
              </a:rPr>
              <a:t>International Student Assessment</a:t>
            </a:r>
          </a:p>
        </p:txBody>
      </p:sp>
      <p:sp>
        <p:nvSpPr>
          <p:cNvPr id="1034" name="TextBox 14"/>
          <p:cNvSpPr txBox="1">
            <a:spLocks noChangeArrowheads="1"/>
          </p:cNvSpPr>
          <p:nvPr/>
        </p:nvSpPr>
        <p:spPr bwMode="auto">
          <a:xfrm rot="-5400000">
            <a:off x="-1350169" y="1504156"/>
            <a:ext cx="3419475" cy="785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lnSpc>
                <a:spcPts val="2700"/>
              </a:lnSpc>
              <a:defRPr/>
            </a:pPr>
            <a:r>
              <a:rPr lang="en-GB" sz="1900" dirty="0" smtClean="0">
                <a:solidFill>
                  <a:srgbClr val="BDBDBD"/>
                </a:solidFill>
                <a:cs typeface="Arial" pitchFamily="34" charset="0"/>
              </a:rPr>
              <a:t>35</a:t>
            </a:r>
            <a:r>
              <a:rPr lang="en-GB" sz="1900" baseline="30000" dirty="0" smtClean="0">
                <a:solidFill>
                  <a:srgbClr val="BDBDBD"/>
                </a:solidFill>
                <a:cs typeface="Arial" pitchFamily="34" charset="0"/>
              </a:rPr>
              <a:t>th</a:t>
            </a:r>
            <a:r>
              <a:rPr lang="en-GB" sz="1900" dirty="0" smtClean="0">
                <a:solidFill>
                  <a:srgbClr val="BDBDBD"/>
                </a:solidFill>
                <a:cs typeface="Arial" pitchFamily="34" charset="0"/>
              </a:rPr>
              <a:t> meeting</a:t>
            </a:r>
            <a:br>
              <a:rPr lang="en-GB" sz="1900" dirty="0" smtClean="0">
                <a:solidFill>
                  <a:srgbClr val="BDBDBD"/>
                </a:solidFill>
                <a:cs typeface="Arial" pitchFamily="34" charset="0"/>
              </a:rPr>
            </a:br>
            <a:r>
              <a:rPr lang="en-GB" sz="1900" dirty="0" smtClean="0">
                <a:solidFill>
                  <a:srgbClr val="BDBDBD"/>
                </a:solidFill>
                <a:cs typeface="Arial" pitchFamily="34" charset="0"/>
              </a:rPr>
              <a:t>of the Governing Board</a:t>
            </a: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spd="slow">
    <p:cov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272" fill="hold" grpId="0" nodeType="clickEffect">
                                  <p:stCondLst>
                                    <p:cond delay="0"/>
                                  </p:stCondLst>
                                  <p:childTnLst>
                                    <p:set>
                                      <p:cBhvr>
                                        <p:cTn id="6" dur="1" fill="hold">
                                          <p:stCondLst>
                                            <p:cond delay="0"/>
                                          </p:stCondLst>
                                        </p:cTn>
                                        <p:tgtEl>
                                          <p:spTgt spid="2605059">
                                            <p:txEl>
                                              <p:pRg st="0" end="0"/>
                                            </p:txEl>
                                          </p:spTgt>
                                        </p:tgtEl>
                                        <p:attrNameLst>
                                          <p:attrName>style.visibility</p:attrName>
                                        </p:attrNameLst>
                                      </p:cBhvr>
                                      <p:to>
                                        <p:strVal val="visible"/>
                                      </p:to>
                                    </p:set>
                                    <p:anim calcmode="lin" valueType="num">
                                      <p:cBhvr>
                                        <p:cTn id="7" dur="500" fill="hold"/>
                                        <p:tgtEl>
                                          <p:spTgt spid="2605059">
                                            <p:txEl>
                                              <p:pRg st="0" end="0"/>
                                            </p:txEl>
                                          </p:spTgt>
                                        </p:tgtEl>
                                        <p:attrNameLst>
                                          <p:attrName>ppt_w</p:attrName>
                                        </p:attrNameLst>
                                      </p:cBhvr>
                                      <p:tavLst>
                                        <p:tav tm="0">
                                          <p:val>
                                            <p:strVal val="2/3*#ppt_w"/>
                                          </p:val>
                                        </p:tav>
                                        <p:tav tm="100000">
                                          <p:val>
                                            <p:strVal val="#ppt_w"/>
                                          </p:val>
                                        </p:tav>
                                      </p:tavLst>
                                    </p:anim>
                                    <p:anim calcmode="lin" valueType="num">
                                      <p:cBhvr>
                                        <p:cTn id="8" dur="500" fill="hold"/>
                                        <p:tgtEl>
                                          <p:spTgt spid="2605059">
                                            <p:txEl>
                                              <p:pRg st="0" end="0"/>
                                            </p:txEl>
                                          </p:spTgt>
                                        </p:tgtEl>
                                        <p:attrNameLst>
                                          <p:attrName>ppt_h</p:attrName>
                                        </p:attrNameLst>
                                      </p:cBhvr>
                                      <p:tavLst>
                                        <p:tav tm="0">
                                          <p:val>
                                            <p:strVal val="2/3*#ppt_h"/>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272" fill="hold" grpId="0" nodeType="clickEffect">
                                  <p:stCondLst>
                                    <p:cond delay="0"/>
                                  </p:stCondLst>
                                  <p:childTnLst>
                                    <p:set>
                                      <p:cBhvr>
                                        <p:cTn id="12" dur="1" fill="hold">
                                          <p:stCondLst>
                                            <p:cond delay="0"/>
                                          </p:stCondLst>
                                        </p:cTn>
                                        <p:tgtEl>
                                          <p:spTgt spid="2605059">
                                            <p:txEl>
                                              <p:pRg st="1" end="1"/>
                                            </p:txEl>
                                          </p:spTgt>
                                        </p:tgtEl>
                                        <p:attrNameLst>
                                          <p:attrName>style.visibility</p:attrName>
                                        </p:attrNameLst>
                                      </p:cBhvr>
                                      <p:to>
                                        <p:strVal val="visible"/>
                                      </p:to>
                                    </p:set>
                                    <p:anim calcmode="lin" valueType="num">
                                      <p:cBhvr>
                                        <p:cTn id="13" dur="500" fill="hold"/>
                                        <p:tgtEl>
                                          <p:spTgt spid="2605059">
                                            <p:txEl>
                                              <p:pRg st="1" end="1"/>
                                            </p:txEl>
                                          </p:spTgt>
                                        </p:tgtEl>
                                        <p:attrNameLst>
                                          <p:attrName>ppt_w</p:attrName>
                                        </p:attrNameLst>
                                      </p:cBhvr>
                                      <p:tavLst>
                                        <p:tav tm="0">
                                          <p:val>
                                            <p:strVal val="2/3*#ppt_w"/>
                                          </p:val>
                                        </p:tav>
                                        <p:tav tm="100000">
                                          <p:val>
                                            <p:strVal val="#ppt_w"/>
                                          </p:val>
                                        </p:tav>
                                      </p:tavLst>
                                    </p:anim>
                                    <p:anim calcmode="lin" valueType="num">
                                      <p:cBhvr>
                                        <p:cTn id="14" dur="500" fill="hold"/>
                                        <p:tgtEl>
                                          <p:spTgt spid="2605059">
                                            <p:txEl>
                                              <p:pRg st="1" end="1"/>
                                            </p:txEl>
                                          </p:spTgt>
                                        </p:tgtEl>
                                        <p:attrNameLst>
                                          <p:attrName>ppt_h</p:attrName>
                                        </p:attrNameLst>
                                      </p:cBhvr>
                                      <p:tavLst>
                                        <p:tav tm="0">
                                          <p:val>
                                            <p:strVal val="2/3*#ppt_h"/>
                                          </p:val>
                                        </p:tav>
                                        <p:tav tm="100000">
                                          <p:val>
                                            <p:strVal val="#ppt_h"/>
                                          </p:val>
                                        </p:tav>
                                      </p:tavLst>
                                    </p:anim>
                                  </p:childTnLst>
                                </p:cTn>
                              </p:par>
                              <p:par>
                                <p:cTn id="15" presetID="23" presetClass="entr" presetSubtype="272" fill="hold" grpId="0" nodeType="withEffect">
                                  <p:stCondLst>
                                    <p:cond delay="0"/>
                                  </p:stCondLst>
                                  <p:childTnLst>
                                    <p:set>
                                      <p:cBhvr>
                                        <p:cTn id="16" dur="1" fill="hold">
                                          <p:stCondLst>
                                            <p:cond delay="0"/>
                                          </p:stCondLst>
                                        </p:cTn>
                                        <p:tgtEl>
                                          <p:spTgt spid="2605059">
                                            <p:txEl>
                                              <p:pRg st="2" end="2"/>
                                            </p:txEl>
                                          </p:spTgt>
                                        </p:tgtEl>
                                        <p:attrNameLst>
                                          <p:attrName>style.visibility</p:attrName>
                                        </p:attrNameLst>
                                      </p:cBhvr>
                                      <p:to>
                                        <p:strVal val="visible"/>
                                      </p:to>
                                    </p:set>
                                    <p:anim calcmode="lin" valueType="num">
                                      <p:cBhvr>
                                        <p:cTn id="17" dur="500" fill="hold"/>
                                        <p:tgtEl>
                                          <p:spTgt spid="2605059">
                                            <p:txEl>
                                              <p:pRg st="2" end="2"/>
                                            </p:txEl>
                                          </p:spTgt>
                                        </p:tgtEl>
                                        <p:attrNameLst>
                                          <p:attrName>ppt_w</p:attrName>
                                        </p:attrNameLst>
                                      </p:cBhvr>
                                      <p:tavLst>
                                        <p:tav tm="0">
                                          <p:val>
                                            <p:strVal val="2/3*#ppt_w"/>
                                          </p:val>
                                        </p:tav>
                                        <p:tav tm="100000">
                                          <p:val>
                                            <p:strVal val="#ppt_w"/>
                                          </p:val>
                                        </p:tav>
                                      </p:tavLst>
                                    </p:anim>
                                    <p:anim calcmode="lin" valueType="num">
                                      <p:cBhvr>
                                        <p:cTn id="18" dur="500" fill="hold"/>
                                        <p:tgtEl>
                                          <p:spTgt spid="2605059">
                                            <p:txEl>
                                              <p:pRg st="2" end="2"/>
                                            </p:txEl>
                                          </p:spTgt>
                                        </p:tgtEl>
                                        <p:attrNameLst>
                                          <p:attrName>ppt_h</p:attrName>
                                        </p:attrNameLst>
                                      </p:cBhvr>
                                      <p:tavLst>
                                        <p:tav tm="0">
                                          <p:val>
                                            <p:strVal val="2/3*#ppt_h"/>
                                          </p:val>
                                        </p:tav>
                                        <p:tav tm="100000">
                                          <p:val>
                                            <p:strVal val="#ppt_h"/>
                                          </p:val>
                                        </p:tav>
                                      </p:tavLst>
                                    </p:anim>
                                  </p:childTnLst>
                                </p:cTn>
                              </p:par>
                              <p:par>
                                <p:cTn id="19" presetID="23" presetClass="entr" presetSubtype="272" fill="hold" grpId="0" nodeType="withEffect">
                                  <p:stCondLst>
                                    <p:cond delay="0"/>
                                  </p:stCondLst>
                                  <p:childTnLst>
                                    <p:set>
                                      <p:cBhvr>
                                        <p:cTn id="20" dur="1" fill="hold">
                                          <p:stCondLst>
                                            <p:cond delay="0"/>
                                          </p:stCondLst>
                                        </p:cTn>
                                        <p:tgtEl>
                                          <p:spTgt spid="2605059">
                                            <p:txEl>
                                              <p:pRg st="3" end="3"/>
                                            </p:txEl>
                                          </p:spTgt>
                                        </p:tgtEl>
                                        <p:attrNameLst>
                                          <p:attrName>style.visibility</p:attrName>
                                        </p:attrNameLst>
                                      </p:cBhvr>
                                      <p:to>
                                        <p:strVal val="visible"/>
                                      </p:to>
                                    </p:set>
                                    <p:anim calcmode="lin" valueType="num">
                                      <p:cBhvr>
                                        <p:cTn id="21" dur="500" fill="hold"/>
                                        <p:tgtEl>
                                          <p:spTgt spid="2605059">
                                            <p:txEl>
                                              <p:pRg st="3" end="3"/>
                                            </p:txEl>
                                          </p:spTgt>
                                        </p:tgtEl>
                                        <p:attrNameLst>
                                          <p:attrName>ppt_w</p:attrName>
                                        </p:attrNameLst>
                                      </p:cBhvr>
                                      <p:tavLst>
                                        <p:tav tm="0">
                                          <p:val>
                                            <p:strVal val="2/3*#ppt_w"/>
                                          </p:val>
                                        </p:tav>
                                        <p:tav tm="100000">
                                          <p:val>
                                            <p:strVal val="#ppt_w"/>
                                          </p:val>
                                        </p:tav>
                                      </p:tavLst>
                                    </p:anim>
                                    <p:anim calcmode="lin" valueType="num">
                                      <p:cBhvr>
                                        <p:cTn id="22" dur="500" fill="hold"/>
                                        <p:tgtEl>
                                          <p:spTgt spid="2605059">
                                            <p:txEl>
                                              <p:pRg st="3" end="3"/>
                                            </p:txEl>
                                          </p:spTgt>
                                        </p:tgtEl>
                                        <p:attrNameLst>
                                          <p:attrName>ppt_h</p:attrName>
                                        </p:attrNameLst>
                                      </p:cBhvr>
                                      <p:tavLst>
                                        <p:tav tm="0">
                                          <p:val>
                                            <p:strVal val="2/3*#ppt_h"/>
                                          </p:val>
                                        </p:tav>
                                        <p:tav tm="100000">
                                          <p:val>
                                            <p:strVal val="#ppt_h"/>
                                          </p:val>
                                        </p:tav>
                                      </p:tavLst>
                                    </p:anim>
                                  </p:childTnLst>
                                </p:cTn>
                              </p:par>
                              <p:par>
                                <p:cTn id="23" presetID="23" presetClass="entr" presetSubtype="272" fill="hold" grpId="0" nodeType="withEffect">
                                  <p:stCondLst>
                                    <p:cond delay="0"/>
                                  </p:stCondLst>
                                  <p:childTnLst>
                                    <p:set>
                                      <p:cBhvr>
                                        <p:cTn id="24" dur="1" fill="hold">
                                          <p:stCondLst>
                                            <p:cond delay="0"/>
                                          </p:stCondLst>
                                        </p:cTn>
                                        <p:tgtEl>
                                          <p:spTgt spid="2605059">
                                            <p:txEl>
                                              <p:pRg st="4" end="4"/>
                                            </p:txEl>
                                          </p:spTgt>
                                        </p:tgtEl>
                                        <p:attrNameLst>
                                          <p:attrName>style.visibility</p:attrName>
                                        </p:attrNameLst>
                                      </p:cBhvr>
                                      <p:to>
                                        <p:strVal val="visible"/>
                                      </p:to>
                                    </p:set>
                                    <p:anim calcmode="lin" valueType="num">
                                      <p:cBhvr>
                                        <p:cTn id="25" dur="500" fill="hold"/>
                                        <p:tgtEl>
                                          <p:spTgt spid="2605059">
                                            <p:txEl>
                                              <p:pRg st="4" end="4"/>
                                            </p:txEl>
                                          </p:spTgt>
                                        </p:tgtEl>
                                        <p:attrNameLst>
                                          <p:attrName>ppt_w</p:attrName>
                                        </p:attrNameLst>
                                      </p:cBhvr>
                                      <p:tavLst>
                                        <p:tav tm="0">
                                          <p:val>
                                            <p:strVal val="2/3*#ppt_w"/>
                                          </p:val>
                                        </p:tav>
                                        <p:tav tm="100000">
                                          <p:val>
                                            <p:strVal val="#ppt_w"/>
                                          </p:val>
                                        </p:tav>
                                      </p:tavLst>
                                    </p:anim>
                                    <p:anim calcmode="lin" valueType="num">
                                      <p:cBhvr>
                                        <p:cTn id="26" dur="500" fill="hold"/>
                                        <p:tgtEl>
                                          <p:spTgt spid="2605059">
                                            <p:txEl>
                                              <p:pRg st="4" end="4"/>
                                            </p:txEl>
                                          </p:spTgt>
                                        </p:tgtEl>
                                        <p:attrNameLst>
                                          <p:attrName>ppt_h</p:attrName>
                                        </p:attrNameLst>
                                      </p:cBhvr>
                                      <p:tavLst>
                                        <p:tav tm="0">
                                          <p:val>
                                            <p:strVal val="2/3*#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05059" grpId="0" build="p" bldLvl="2">
        <p:tmplLst>
          <p:tmpl lvl="1">
            <p:tnLst>
              <p:par>
                <p:cTn presetID="23" presetClass="entr" presetSubtype="272" fill="hold" nodeType="clickEffect">
                  <p:stCondLst>
                    <p:cond delay="0"/>
                  </p:stCondLst>
                  <p:childTnLst>
                    <p:set>
                      <p:cBhvr>
                        <p:cTn dur="1" fill="hold">
                          <p:stCondLst>
                            <p:cond delay="0"/>
                          </p:stCondLst>
                        </p:cTn>
                        <p:tgtEl>
                          <p:spTgt spid="2605059"/>
                        </p:tgtEl>
                        <p:attrNameLst>
                          <p:attrName>style.visibility</p:attrName>
                        </p:attrNameLst>
                      </p:cBhvr>
                      <p:to>
                        <p:strVal val="visible"/>
                      </p:to>
                    </p:set>
                    <p:anim calcmode="lin" valueType="num">
                      <p:cBhvr>
                        <p:cTn dur="500" fill="hold"/>
                        <p:tgtEl>
                          <p:spTgt spid="2605059"/>
                        </p:tgtEl>
                        <p:attrNameLst>
                          <p:attrName>ppt_w</p:attrName>
                        </p:attrNameLst>
                      </p:cBhvr>
                      <p:tavLst>
                        <p:tav tm="0">
                          <p:val>
                            <p:strVal val="2/3*#ppt_w"/>
                          </p:val>
                        </p:tav>
                        <p:tav tm="100000">
                          <p:val>
                            <p:strVal val="#ppt_w"/>
                          </p:val>
                        </p:tav>
                      </p:tavLst>
                    </p:anim>
                    <p:anim calcmode="lin" valueType="num">
                      <p:cBhvr>
                        <p:cTn dur="500" fill="hold"/>
                        <p:tgtEl>
                          <p:spTgt spid="2605059"/>
                        </p:tgtEl>
                        <p:attrNameLst>
                          <p:attrName>ppt_h</p:attrName>
                        </p:attrNameLst>
                      </p:cBhvr>
                      <p:tavLst>
                        <p:tav tm="0">
                          <p:val>
                            <p:strVal val="2/3*#ppt_h"/>
                          </p:val>
                        </p:tav>
                        <p:tav tm="100000">
                          <p:val>
                            <p:strVal val="#ppt_h"/>
                          </p:val>
                        </p:tav>
                      </p:tavLst>
                    </p:anim>
                  </p:childTnLst>
                </p:cTn>
              </p:par>
            </p:tnLst>
          </p:tmpl>
          <p:tmpl lvl="2">
            <p:tnLst>
              <p:par>
                <p:cTn presetID="23" presetClass="entr" presetSubtype="272" fill="hold" nodeType="clickEffect">
                  <p:stCondLst>
                    <p:cond delay="0"/>
                  </p:stCondLst>
                  <p:childTnLst>
                    <p:set>
                      <p:cBhvr>
                        <p:cTn dur="1" fill="hold">
                          <p:stCondLst>
                            <p:cond delay="0"/>
                          </p:stCondLst>
                        </p:cTn>
                        <p:tgtEl>
                          <p:spTgt spid="2605059"/>
                        </p:tgtEl>
                        <p:attrNameLst>
                          <p:attrName>style.visibility</p:attrName>
                        </p:attrNameLst>
                      </p:cBhvr>
                      <p:to>
                        <p:strVal val="visible"/>
                      </p:to>
                    </p:set>
                    <p:anim calcmode="lin" valueType="num">
                      <p:cBhvr>
                        <p:cTn dur="500" fill="hold"/>
                        <p:tgtEl>
                          <p:spTgt spid="2605059"/>
                        </p:tgtEl>
                        <p:attrNameLst>
                          <p:attrName>ppt_w</p:attrName>
                        </p:attrNameLst>
                      </p:cBhvr>
                      <p:tavLst>
                        <p:tav tm="0">
                          <p:val>
                            <p:strVal val="2/3*#ppt_w"/>
                          </p:val>
                        </p:tav>
                        <p:tav tm="100000">
                          <p:val>
                            <p:strVal val="#ppt_w"/>
                          </p:val>
                        </p:tav>
                      </p:tavLst>
                    </p:anim>
                    <p:anim calcmode="lin" valueType="num">
                      <p:cBhvr>
                        <p:cTn dur="500" fill="hold"/>
                        <p:tgtEl>
                          <p:spTgt spid="2605059"/>
                        </p:tgtEl>
                        <p:attrNameLst>
                          <p:attrName>ppt_h</p:attrName>
                        </p:attrNameLst>
                      </p:cBhvr>
                      <p:tavLst>
                        <p:tav tm="0">
                          <p:val>
                            <p:strVal val="2/3*#ppt_h"/>
                          </p:val>
                        </p:tav>
                        <p:tav tm="100000">
                          <p:val>
                            <p:strVal val="#ppt_h"/>
                          </p:val>
                        </p:tav>
                      </p:tavLst>
                    </p:anim>
                  </p:childTnLst>
                </p:cTn>
              </p:par>
            </p:tnLst>
          </p:tmpl>
          <p:tmpl lvl="3">
            <p:tnLst>
              <p:par>
                <p:cTn presetID="23" presetClass="entr" presetSubtype="272" fill="hold" nodeType="withEffect">
                  <p:stCondLst>
                    <p:cond delay="0"/>
                  </p:stCondLst>
                  <p:childTnLst>
                    <p:set>
                      <p:cBhvr>
                        <p:cTn dur="1" fill="hold">
                          <p:stCondLst>
                            <p:cond delay="0"/>
                          </p:stCondLst>
                        </p:cTn>
                        <p:tgtEl>
                          <p:spTgt spid="2605059"/>
                        </p:tgtEl>
                        <p:attrNameLst>
                          <p:attrName>style.visibility</p:attrName>
                        </p:attrNameLst>
                      </p:cBhvr>
                      <p:to>
                        <p:strVal val="visible"/>
                      </p:to>
                    </p:set>
                    <p:anim calcmode="lin" valueType="num">
                      <p:cBhvr>
                        <p:cTn dur="500" fill="hold"/>
                        <p:tgtEl>
                          <p:spTgt spid="2605059"/>
                        </p:tgtEl>
                        <p:attrNameLst>
                          <p:attrName>ppt_w</p:attrName>
                        </p:attrNameLst>
                      </p:cBhvr>
                      <p:tavLst>
                        <p:tav tm="0">
                          <p:val>
                            <p:strVal val="2/3*#ppt_w"/>
                          </p:val>
                        </p:tav>
                        <p:tav tm="100000">
                          <p:val>
                            <p:strVal val="#ppt_w"/>
                          </p:val>
                        </p:tav>
                      </p:tavLst>
                    </p:anim>
                    <p:anim calcmode="lin" valueType="num">
                      <p:cBhvr>
                        <p:cTn dur="500" fill="hold"/>
                        <p:tgtEl>
                          <p:spTgt spid="2605059"/>
                        </p:tgtEl>
                        <p:attrNameLst>
                          <p:attrName>ppt_h</p:attrName>
                        </p:attrNameLst>
                      </p:cBhvr>
                      <p:tavLst>
                        <p:tav tm="0">
                          <p:val>
                            <p:strVal val="2/3*#ppt_h"/>
                          </p:val>
                        </p:tav>
                        <p:tav tm="100000">
                          <p:val>
                            <p:strVal val="#ppt_h"/>
                          </p:val>
                        </p:tav>
                      </p:tavLst>
                    </p:anim>
                  </p:childTnLst>
                </p:cTn>
              </p:par>
            </p:tnLst>
          </p:tmpl>
          <p:tmpl lvl="4">
            <p:tnLst>
              <p:par>
                <p:cTn presetID="23" presetClass="entr" presetSubtype="272" fill="hold" nodeType="withEffect">
                  <p:stCondLst>
                    <p:cond delay="0"/>
                  </p:stCondLst>
                  <p:childTnLst>
                    <p:set>
                      <p:cBhvr>
                        <p:cTn dur="1" fill="hold">
                          <p:stCondLst>
                            <p:cond delay="0"/>
                          </p:stCondLst>
                        </p:cTn>
                        <p:tgtEl>
                          <p:spTgt spid="2605059"/>
                        </p:tgtEl>
                        <p:attrNameLst>
                          <p:attrName>style.visibility</p:attrName>
                        </p:attrNameLst>
                      </p:cBhvr>
                      <p:to>
                        <p:strVal val="visible"/>
                      </p:to>
                    </p:set>
                    <p:anim calcmode="lin" valueType="num">
                      <p:cBhvr>
                        <p:cTn dur="500" fill="hold"/>
                        <p:tgtEl>
                          <p:spTgt spid="2605059"/>
                        </p:tgtEl>
                        <p:attrNameLst>
                          <p:attrName>ppt_w</p:attrName>
                        </p:attrNameLst>
                      </p:cBhvr>
                      <p:tavLst>
                        <p:tav tm="0">
                          <p:val>
                            <p:strVal val="2/3*#ppt_w"/>
                          </p:val>
                        </p:tav>
                        <p:tav tm="100000">
                          <p:val>
                            <p:strVal val="#ppt_w"/>
                          </p:val>
                        </p:tav>
                      </p:tavLst>
                    </p:anim>
                    <p:anim calcmode="lin" valueType="num">
                      <p:cBhvr>
                        <p:cTn dur="500" fill="hold"/>
                        <p:tgtEl>
                          <p:spTgt spid="2605059"/>
                        </p:tgtEl>
                        <p:attrNameLst>
                          <p:attrName>ppt_h</p:attrName>
                        </p:attrNameLst>
                      </p:cBhvr>
                      <p:tavLst>
                        <p:tav tm="0">
                          <p:val>
                            <p:strVal val="2/3*#ppt_h"/>
                          </p:val>
                        </p:tav>
                        <p:tav tm="100000">
                          <p:val>
                            <p:strVal val="#ppt_h"/>
                          </p:val>
                        </p:tav>
                      </p:tavLst>
                    </p:anim>
                  </p:childTnLst>
                </p:cTn>
              </p:par>
            </p:tnLst>
          </p:tmpl>
          <p:tmpl lvl="5">
            <p:tnLst>
              <p:par>
                <p:cTn presetID="23" presetClass="entr" presetSubtype="272" fill="hold" nodeType="withEffect">
                  <p:stCondLst>
                    <p:cond delay="0"/>
                  </p:stCondLst>
                  <p:childTnLst>
                    <p:set>
                      <p:cBhvr>
                        <p:cTn dur="1" fill="hold">
                          <p:stCondLst>
                            <p:cond delay="0"/>
                          </p:stCondLst>
                        </p:cTn>
                        <p:tgtEl>
                          <p:spTgt spid="2605059"/>
                        </p:tgtEl>
                        <p:attrNameLst>
                          <p:attrName>style.visibility</p:attrName>
                        </p:attrNameLst>
                      </p:cBhvr>
                      <p:to>
                        <p:strVal val="visible"/>
                      </p:to>
                    </p:set>
                    <p:anim calcmode="lin" valueType="num">
                      <p:cBhvr>
                        <p:cTn dur="500" fill="hold"/>
                        <p:tgtEl>
                          <p:spTgt spid="2605059"/>
                        </p:tgtEl>
                        <p:attrNameLst>
                          <p:attrName>ppt_w</p:attrName>
                        </p:attrNameLst>
                      </p:cBhvr>
                      <p:tavLst>
                        <p:tav tm="0">
                          <p:val>
                            <p:strVal val="2/3*#ppt_w"/>
                          </p:val>
                        </p:tav>
                        <p:tav tm="100000">
                          <p:val>
                            <p:strVal val="#ppt_w"/>
                          </p:val>
                        </p:tav>
                      </p:tavLst>
                    </p:anim>
                    <p:anim calcmode="lin" valueType="num">
                      <p:cBhvr>
                        <p:cTn dur="500" fill="hold"/>
                        <p:tgtEl>
                          <p:spTgt spid="2605059"/>
                        </p:tgtEl>
                        <p:attrNameLst>
                          <p:attrName>ppt_h</p:attrName>
                        </p:attrNameLst>
                      </p:cBhvr>
                      <p:tavLst>
                        <p:tav tm="0">
                          <p:val>
                            <p:strVal val="2/3*#ppt_h"/>
                          </p:val>
                        </p:tav>
                        <p:tav tm="100000">
                          <p:val>
                            <p:strVal val="#ppt_h"/>
                          </p:val>
                        </p:tav>
                      </p:tavLst>
                    </p:anim>
                  </p:childTnLst>
                </p:cTn>
              </p:par>
            </p:tnLst>
          </p:tmpl>
        </p:tmplLst>
      </p:bldP>
    </p:bldLst>
  </p:timing>
  <p:hf hdr="0" ftr="0" dt="0"/>
  <p:txStyles>
    <p:titleStyle>
      <a:lvl1pPr algn="ctr" rtl="0" eaLnBrk="0" fontAlgn="base" hangingPunct="0">
        <a:spcBef>
          <a:spcPct val="0"/>
        </a:spcBef>
        <a:spcAft>
          <a:spcPct val="0"/>
        </a:spcAft>
        <a:defRPr sz="3600">
          <a:solidFill>
            <a:srgbClr val="FF9966"/>
          </a:solidFill>
          <a:latin typeface="+mj-lt"/>
          <a:ea typeface="+mj-ea"/>
          <a:cs typeface="+mj-cs"/>
        </a:defRPr>
      </a:lvl1pPr>
      <a:lvl2pPr algn="ctr" rtl="0" eaLnBrk="0" fontAlgn="base" hangingPunct="0">
        <a:spcBef>
          <a:spcPct val="0"/>
        </a:spcBef>
        <a:spcAft>
          <a:spcPct val="0"/>
        </a:spcAft>
        <a:defRPr sz="3600">
          <a:solidFill>
            <a:srgbClr val="FF9966"/>
          </a:solidFill>
          <a:latin typeface="Comic Sans MS" pitchFamily="66" charset="0"/>
        </a:defRPr>
      </a:lvl2pPr>
      <a:lvl3pPr algn="ctr" rtl="0" eaLnBrk="0" fontAlgn="base" hangingPunct="0">
        <a:spcBef>
          <a:spcPct val="0"/>
        </a:spcBef>
        <a:spcAft>
          <a:spcPct val="0"/>
        </a:spcAft>
        <a:defRPr sz="3600">
          <a:solidFill>
            <a:srgbClr val="FF9966"/>
          </a:solidFill>
          <a:latin typeface="Comic Sans MS" pitchFamily="66" charset="0"/>
        </a:defRPr>
      </a:lvl3pPr>
      <a:lvl4pPr algn="ctr" rtl="0" eaLnBrk="0" fontAlgn="base" hangingPunct="0">
        <a:spcBef>
          <a:spcPct val="0"/>
        </a:spcBef>
        <a:spcAft>
          <a:spcPct val="0"/>
        </a:spcAft>
        <a:defRPr sz="3600">
          <a:solidFill>
            <a:srgbClr val="FF9966"/>
          </a:solidFill>
          <a:latin typeface="Comic Sans MS" pitchFamily="66" charset="0"/>
        </a:defRPr>
      </a:lvl4pPr>
      <a:lvl5pPr algn="ctr" rtl="0" eaLnBrk="0" fontAlgn="base" hangingPunct="0">
        <a:spcBef>
          <a:spcPct val="0"/>
        </a:spcBef>
        <a:spcAft>
          <a:spcPct val="0"/>
        </a:spcAft>
        <a:defRPr sz="3600">
          <a:solidFill>
            <a:srgbClr val="FF9966"/>
          </a:solidFill>
          <a:latin typeface="Comic Sans MS" pitchFamily="66" charset="0"/>
        </a:defRPr>
      </a:lvl5pPr>
      <a:lvl6pPr marL="457200" algn="ctr" rtl="0" eaLnBrk="0" fontAlgn="base" hangingPunct="0">
        <a:spcBef>
          <a:spcPct val="0"/>
        </a:spcBef>
        <a:spcAft>
          <a:spcPct val="0"/>
        </a:spcAft>
        <a:defRPr sz="4000">
          <a:solidFill>
            <a:srgbClr val="FF9966"/>
          </a:solidFill>
          <a:latin typeface="Comic Sans MS" pitchFamily="66" charset="0"/>
        </a:defRPr>
      </a:lvl6pPr>
      <a:lvl7pPr marL="914400" algn="ctr" rtl="0" eaLnBrk="0" fontAlgn="base" hangingPunct="0">
        <a:spcBef>
          <a:spcPct val="0"/>
        </a:spcBef>
        <a:spcAft>
          <a:spcPct val="0"/>
        </a:spcAft>
        <a:defRPr sz="4000">
          <a:solidFill>
            <a:srgbClr val="FF9966"/>
          </a:solidFill>
          <a:latin typeface="Comic Sans MS" pitchFamily="66" charset="0"/>
        </a:defRPr>
      </a:lvl7pPr>
      <a:lvl8pPr marL="1371600" algn="ctr" rtl="0" eaLnBrk="0" fontAlgn="base" hangingPunct="0">
        <a:spcBef>
          <a:spcPct val="0"/>
        </a:spcBef>
        <a:spcAft>
          <a:spcPct val="0"/>
        </a:spcAft>
        <a:defRPr sz="4000">
          <a:solidFill>
            <a:srgbClr val="FF9966"/>
          </a:solidFill>
          <a:latin typeface="Comic Sans MS" pitchFamily="66" charset="0"/>
        </a:defRPr>
      </a:lvl8pPr>
      <a:lvl9pPr marL="1828800" algn="ctr" rtl="0" eaLnBrk="0" fontAlgn="base" hangingPunct="0">
        <a:spcBef>
          <a:spcPct val="0"/>
        </a:spcBef>
        <a:spcAft>
          <a:spcPct val="0"/>
        </a:spcAft>
        <a:defRPr sz="4000">
          <a:solidFill>
            <a:srgbClr val="FF9966"/>
          </a:solidFill>
          <a:latin typeface="Comic Sans MS" pitchFamily="66" charset="0"/>
        </a:defRPr>
      </a:lvl9pPr>
    </p:titleStyle>
    <p:bodyStyle>
      <a:lvl1pPr marL="342900" indent="-342900" algn="l" rtl="0" eaLnBrk="0" fontAlgn="base" hangingPunct="0">
        <a:spcBef>
          <a:spcPct val="20000"/>
        </a:spcBef>
        <a:spcAft>
          <a:spcPct val="0"/>
        </a:spcAft>
        <a:buSzPct val="75000"/>
        <a:buFont typeface="Monotype Sorts"/>
        <a:buChar char="r"/>
        <a:tabLst>
          <a:tab pos="7712075" algn="r"/>
        </a:tabLst>
        <a:defRPr sz="2800">
          <a:solidFill>
            <a:srgbClr val="FFFF00"/>
          </a:solidFill>
          <a:latin typeface="+mn-lt"/>
          <a:ea typeface="+mn-ea"/>
          <a:cs typeface="+mn-cs"/>
        </a:defRPr>
      </a:lvl1pPr>
      <a:lvl2pPr marL="742950" indent="-285750" algn="l" rtl="0" eaLnBrk="0" fontAlgn="base" hangingPunct="0">
        <a:spcBef>
          <a:spcPct val="20000"/>
        </a:spcBef>
        <a:spcAft>
          <a:spcPct val="0"/>
        </a:spcAft>
        <a:buSzPct val="50000"/>
        <a:buFont typeface="Wingdings" pitchFamily="2" charset="2"/>
        <a:buChar char="l"/>
        <a:tabLst>
          <a:tab pos="7712075" algn="r"/>
        </a:tabLst>
        <a:defRPr sz="2400">
          <a:solidFill>
            <a:srgbClr val="FFFFFF"/>
          </a:solidFill>
          <a:latin typeface="+mn-lt"/>
        </a:defRPr>
      </a:lvl2pPr>
      <a:lvl3pPr marL="1143000" indent="-228600" algn="l" rtl="0" eaLnBrk="0" fontAlgn="base" hangingPunct="0">
        <a:spcBef>
          <a:spcPct val="20000"/>
        </a:spcBef>
        <a:spcAft>
          <a:spcPct val="0"/>
        </a:spcAft>
        <a:buSzPct val="100000"/>
        <a:buChar char="–"/>
        <a:tabLst>
          <a:tab pos="7712075" algn="r"/>
        </a:tabLst>
        <a:defRPr sz="2000">
          <a:solidFill>
            <a:srgbClr val="FFFF00"/>
          </a:solidFill>
          <a:latin typeface="+mn-lt"/>
        </a:defRPr>
      </a:lvl3pPr>
      <a:lvl4pPr marL="1562100" indent="-228600" algn="l" rtl="0" eaLnBrk="0" fontAlgn="base" hangingPunct="0">
        <a:spcBef>
          <a:spcPct val="20000"/>
        </a:spcBef>
        <a:spcAft>
          <a:spcPct val="0"/>
        </a:spcAft>
        <a:buSzPct val="100000"/>
        <a:buChar char="–"/>
        <a:tabLst>
          <a:tab pos="7712075" algn="r"/>
        </a:tabLst>
        <a:defRPr sz="2000">
          <a:solidFill>
            <a:srgbClr val="FFFFFF"/>
          </a:solidFill>
          <a:latin typeface="+mn-lt"/>
        </a:defRPr>
      </a:lvl4pPr>
      <a:lvl5pPr marL="1981200" indent="-228600" algn="r" rtl="0" eaLnBrk="0" fontAlgn="base" hangingPunct="0">
        <a:lnSpc>
          <a:spcPct val="85000"/>
        </a:lnSpc>
        <a:spcBef>
          <a:spcPct val="0"/>
        </a:spcBef>
        <a:spcAft>
          <a:spcPct val="0"/>
        </a:spcAft>
        <a:buSzPct val="100000"/>
        <a:buChar char="•"/>
        <a:tabLst>
          <a:tab pos="7712075" algn="r"/>
        </a:tabLst>
        <a:defRPr sz="2000">
          <a:solidFill>
            <a:srgbClr val="FFCC00"/>
          </a:solidFill>
          <a:latin typeface="+mn-lt"/>
        </a:defRPr>
      </a:lvl5pPr>
      <a:lvl6pPr marL="2438400" indent="-228600" algn="r" rtl="0" eaLnBrk="0" fontAlgn="base" hangingPunct="0">
        <a:lnSpc>
          <a:spcPct val="85000"/>
        </a:lnSpc>
        <a:spcBef>
          <a:spcPct val="0"/>
        </a:spcBef>
        <a:spcAft>
          <a:spcPct val="0"/>
        </a:spcAft>
        <a:buSzPct val="100000"/>
        <a:buChar char="•"/>
        <a:tabLst>
          <a:tab pos="7712075" algn="r"/>
        </a:tabLst>
        <a:defRPr sz="2000">
          <a:solidFill>
            <a:srgbClr val="FFCC00"/>
          </a:solidFill>
          <a:latin typeface="+mn-lt"/>
        </a:defRPr>
      </a:lvl6pPr>
      <a:lvl7pPr marL="2895600" indent="-228600" algn="r" rtl="0" eaLnBrk="0" fontAlgn="base" hangingPunct="0">
        <a:lnSpc>
          <a:spcPct val="85000"/>
        </a:lnSpc>
        <a:spcBef>
          <a:spcPct val="0"/>
        </a:spcBef>
        <a:spcAft>
          <a:spcPct val="0"/>
        </a:spcAft>
        <a:buSzPct val="100000"/>
        <a:buChar char="•"/>
        <a:tabLst>
          <a:tab pos="7712075" algn="r"/>
        </a:tabLst>
        <a:defRPr sz="2000">
          <a:solidFill>
            <a:srgbClr val="FFCC00"/>
          </a:solidFill>
          <a:latin typeface="+mn-lt"/>
        </a:defRPr>
      </a:lvl7pPr>
      <a:lvl8pPr marL="3352800" indent="-228600" algn="r" rtl="0" eaLnBrk="0" fontAlgn="base" hangingPunct="0">
        <a:lnSpc>
          <a:spcPct val="85000"/>
        </a:lnSpc>
        <a:spcBef>
          <a:spcPct val="0"/>
        </a:spcBef>
        <a:spcAft>
          <a:spcPct val="0"/>
        </a:spcAft>
        <a:buSzPct val="100000"/>
        <a:buChar char="•"/>
        <a:tabLst>
          <a:tab pos="7712075" algn="r"/>
        </a:tabLst>
        <a:defRPr sz="2000">
          <a:solidFill>
            <a:srgbClr val="FFCC00"/>
          </a:solidFill>
          <a:latin typeface="+mn-lt"/>
        </a:defRPr>
      </a:lvl8pPr>
      <a:lvl9pPr marL="3810000" indent="-228600" algn="r" rtl="0" eaLnBrk="0" fontAlgn="base" hangingPunct="0">
        <a:lnSpc>
          <a:spcPct val="85000"/>
        </a:lnSpc>
        <a:spcBef>
          <a:spcPct val="0"/>
        </a:spcBef>
        <a:spcAft>
          <a:spcPct val="0"/>
        </a:spcAft>
        <a:buSzPct val="100000"/>
        <a:buChar char="•"/>
        <a:tabLst>
          <a:tab pos="7712075" algn="r"/>
        </a:tabLst>
        <a:defRPr sz="2000">
          <a:solidFill>
            <a:srgbClr val="FFCC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omments" Target="../comments/comment3.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comments" Target="../comments/comment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comments" Target="../comments/comment5.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comments" Target="../comments/comment6.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comments" Target="../comments/comment2.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1368000" y="1924024"/>
            <a:ext cx="6300000" cy="1823576"/>
          </a:xfrm>
        </p:spPr>
        <p:txBody>
          <a:bodyPr/>
          <a:lstStyle/>
          <a:p>
            <a:r>
              <a:rPr lang="en-GB" dirty="0" smtClean="0"/>
              <a:t>PISA for Development</a:t>
            </a:r>
            <a:br>
              <a:rPr lang="en-GB" dirty="0" smtClean="0"/>
            </a:br>
            <a:endParaRPr lang="en-US" dirty="0"/>
          </a:p>
        </p:txBody>
      </p:sp>
      <p:sp>
        <p:nvSpPr>
          <p:cNvPr id="6" name="Subtitle 5"/>
          <p:cNvSpPr>
            <a:spLocks noGrp="1"/>
          </p:cNvSpPr>
          <p:nvPr>
            <p:ph type="subTitle" idx="1"/>
          </p:nvPr>
        </p:nvSpPr>
        <p:spPr>
          <a:xfrm>
            <a:off x="1368000" y="3805200"/>
            <a:ext cx="6300000" cy="1887696"/>
          </a:xfrm>
        </p:spPr>
        <p:txBody>
          <a:bodyPr/>
          <a:lstStyle/>
          <a:p>
            <a:r>
              <a:rPr lang="en-GB" sz="3200" dirty="0" smtClean="0"/>
              <a:t>Technical Workshop</a:t>
            </a:r>
          </a:p>
          <a:p>
            <a:endParaRPr lang="en-GB" sz="3200" dirty="0" smtClean="0"/>
          </a:p>
          <a:p>
            <a:r>
              <a:rPr lang="en-GB" sz="3200" dirty="0" smtClean="0"/>
              <a:t>Draft Components of </a:t>
            </a:r>
            <a:r>
              <a:rPr lang="en-GB" sz="3200" dirty="0" err="1" smtClean="0"/>
              <a:t>ToRs</a:t>
            </a:r>
            <a:r>
              <a:rPr lang="en-GB" sz="3200" dirty="0" smtClean="0"/>
              <a:t> </a:t>
            </a:r>
          </a:p>
          <a:p>
            <a:endParaRPr lang="en-GB" dirty="0" smtClean="0"/>
          </a:p>
          <a:p>
            <a:r>
              <a:rPr lang="en-GB" dirty="0" smtClean="0"/>
              <a:t>10</a:t>
            </a:r>
            <a:r>
              <a:rPr lang="en-GB" baseline="30000" dirty="0" smtClean="0"/>
              <a:t>th</a:t>
            </a:r>
            <a:r>
              <a:rPr lang="en-GB" dirty="0" smtClean="0"/>
              <a:t> October 2014</a:t>
            </a:r>
          </a:p>
          <a:p>
            <a:endParaRPr lang="en-GB" dirty="0" smtClean="0"/>
          </a:p>
          <a:p>
            <a:r>
              <a:rPr lang="en-GB" dirty="0" smtClean="0"/>
              <a:t>OECD Secretariat</a:t>
            </a:r>
          </a:p>
        </p:txBody>
      </p:sp>
      <p:sp>
        <p:nvSpPr>
          <p:cNvPr id="3" name="Slide Number Placeholder 2"/>
          <p:cNvSpPr>
            <a:spLocks noGrp="1"/>
          </p:cNvSpPr>
          <p:nvPr>
            <p:ph type="sldNum" sz="quarter" idx="4294967295"/>
          </p:nvPr>
        </p:nvSpPr>
        <p:spPr>
          <a:xfrm>
            <a:off x="8802688" y="6411913"/>
            <a:ext cx="341312" cy="244475"/>
          </a:xfrm>
        </p:spPr>
        <p:txBody>
          <a:bodyPr/>
          <a:lstStyle/>
          <a:p>
            <a:fld id="{85B40F36-E8C4-4DF3-A1E6-9A175CF93E0E}" type="slidenum">
              <a:rPr lang="en-US" smtClean="0"/>
              <a:pPr/>
              <a:t>1</a:t>
            </a:fld>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8000" y="1340768"/>
            <a:ext cx="8218800" cy="4786432"/>
          </a:xfrm>
        </p:spPr>
        <p:txBody>
          <a:bodyPr>
            <a:noAutofit/>
          </a:bodyPr>
          <a:lstStyle/>
          <a:p>
            <a:pPr marL="0" indent="0">
              <a:buNone/>
            </a:pPr>
            <a:r>
              <a:rPr lang="en-GB" sz="1800" b="1" dirty="0">
                <a:solidFill>
                  <a:srgbClr val="000000"/>
                </a:solidFill>
              </a:rPr>
              <a:t>Requirements</a:t>
            </a:r>
          </a:p>
          <a:p>
            <a:r>
              <a:rPr lang="en-GB" sz="1800" dirty="0" smtClean="0"/>
              <a:t>There should be a close collaboration </a:t>
            </a:r>
            <a:r>
              <a:rPr lang="en-GB" sz="1800" dirty="0"/>
              <a:t>with the contractors for Strand A </a:t>
            </a:r>
            <a:r>
              <a:rPr lang="en-GB" sz="1800" dirty="0" smtClean="0"/>
              <a:t>in the development of the cognitive component.</a:t>
            </a:r>
            <a:endParaRPr lang="en-GB" sz="1800" dirty="0"/>
          </a:p>
          <a:p>
            <a:r>
              <a:rPr lang="en-GB" sz="1800" dirty="0"/>
              <a:t>Bidders should explain </a:t>
            </a:r>
            <a:r>
              <a:rPr lang="en-GB" sz="1800" dirty="0" smtClean="0"/>
              <a:t>how they are going to match information from different sources about the age of the child. </a:t>
            </a:r>
            <a:endParaRPr lang="en-GB" sz="1800" dirty="0"/>
          </a:p>
          <a:p>
            <a:r>
              <a:rPr lang="en-GB" sz="1800" dirty="0"/>
              <a:t>Bidders should explain </a:t>
            </a:r>
            <a:r>
              <a:rPr lang="en-GB" sz="1800" dirty="0" smtClean="0"/>
              <a:t>how to handle recruitment, selection </a:t>
            </a:r>
            <a:r>
              <a:rPr lang="en-GB" sz="1800" dirty="0"/>
              <a:t>and training </a:t>
            </a:r>
            <a:r>
              <a:rPr lang="en-GB" sz="1800" dirty="0" smtClean="0"/>
              <a:t>of </a:t>
            </a:r>
            <a:r>
              <a:rPr lang="en-GB" sz="1800" dirty="0"/>
              <a:t>country-specific </a:t>
            </a:r>
            <a:r>
              <a:rPr lang="en-GB" sz="1800" dirty="0" smtClean="0"/>
              <a:t>teams.</a:t>
            </a:r>
          </a:p>
          <a:p>
            <a:r>
              <a:rPr lang="en-GB" sz="1800" dirty="0" smtClean="0"/>
              <a:t>Bidders should explore the option of administrating the </a:t>
            </a:r>
            <a:r>
              <a:rPr lang="en-GB" sz="1800" dirty="0"/>
              <a:t>questionnaire and the test via other modes of delivery, such as the mobile phone and other mobile </a:t>
            </a:r>
            <a:r>
              <a:rPr lang="en-GB" sz="1800" dirty="0" smtClean="0"/>
              <a:t>device. Contractors need to elaborate on of the impact of </a:t>
            </a:r>
            <a:r>
              <a:rPr lang="en-GB" sz="1800" dirty="0"/>
              <a:t>the mode of delivery on the performance on the </a:t>
            </a:r>
            <a:r>
              <a:rPr lang="en-GB" sz="1800" dirty="0" smtClean="0"/>
              <a:t>test.</a:t>
            </a:r>
            <a:endParaRPr lang="en-GB" sz="1800" dirty="0"/>
          </a:p>
          <a:p>
            <a:pPr marL="0" indent="0">
              <a:buNone/>
            </a:pPr>
            <a:endParaRPr lang="en-US" sz="1800" b="1" dirty="0">
              <a:solidFill>
                <a:srgbClr val="000000"/>
              </a:solidFill>
            </a:endParaRPr>
          </a:p>
        </p:txBody>
      </p:sp>
      <p:sp>
        <p:nvSpPr>
          <p:cNvPr id="3" name="Slide Number Placeholder 2"/>
          <p:cNvSpPr>
            <a:spLocks noGrp="1"/>
          </p:cNvSpPr>
          <p:nvPr>
            <p:ph type="sldNum" sz="quarter" idx="4"/>
          </p:nvPr>
        </p:nvSpPr>
        <p:spPr/>
        <p:txBody>
          <a:bodyPr/>
          <a:lstStyle/>
          <a:p>
            <a:fld id="{EBC2A2AB-5186-41F9-8C03-14D1F3D42EE9}" type="slidenum">
              <a:rPr lang="en-US" smtClean="0"/>
              <a:pPr/>
              <a:t>10</a:t>
            </a:fld>
            <a:endParaRPr lang="en-US" dirty="0"/>
          </a:p>
        </p:txBody>
      </p:sp>
      <p:sp>
        <p:nvSpPr>
          <p:cNvPr id="4" name="Title 3"/>
          <p:cNvSpPr>
            <a:spLocks noGrp="1"/>
          </p:cNvSpPr>
          <p:nvPr>
            <p:ph type="title"/>
          </p:nvPr>
        </p:nvSpPr>
        <p:spPr/>
        <p:txBody>
          <a:bodyPr/>
          <a:lstStyle/>
          <a:p>
            <a:r>
              <a:rPr lang="en-US" sz="2600" b="1" dirty="0" smtClean="0">
                <a:solidFill>
                  <a:srgbClr val="000000"/>
                </a:solidFill>
              </a:rPr>
              <a:t/>
            </a:r>
            <a:br>
              <a:rPr lang="en-US" sz="2600" b="1" dirty="0" smtClean="0">
                <a:solidFill>
                  <a:srgbClr val="000000"/>
                </a:solidFill>
              </a:rPr>
            </a:br>
            <a:r>
              <a:rPr lang="en-US" sz="2000" b="1" dirty="0" smtClean="0">
                <a:solidFill>
                  <a:srgbClr val="000000"/>
                </a:solidFill>
              </a:rPr>
              <a:t>Strand C: </a:t>
            </a:r>
            <a:r>
              <a:rPr lang="en-GB" sz="2000" b="1" dirty="0">
                <a:solidFill>
                  <a:srgbClr val="000000"/>
                </a:solidFill>
              </a:rPr>
              <a:t>Surveying, administering an interview and testing </a:t>
            </a:r>
            <a:r>
              <a:rPr lang="en-GB" sz="2000" b="1" dirty="0" smtClean="0">
                <a:solidFill>
                  <a:srgbClr val="000000"/>
                </a:solidFill>
              </a:rPr>
              <a:t>15 </a:t>
            </a:r>
            <a:r>
              <a:rPr lang="en-GB" sz="2000" b="1" dirty="0">
                <a:solidFill>
                  <a:srgbClr val="000000"/>
                </a:solidFill>
              </a:rPr>
              <a:t>year </a:t>
            </a:r>
            <a:r>
              <a:rPr lang="en-GB" sz="2000" b="1" dirty="0" smtClean="0">
                <a:solidFill>
                  <a:srgbClr val="000000"/>
                </a:solidFill>
              </a:rPr>
              <a:t>olds in the household (1)</a:t>
            </a:r>
            <a:r>
              <a:rPr lang="en-GB" sz="2000" dirty="0"/>
              <a:t/>
            </a:r>
            <a:br>
              <a:rPr lang="en-GB" sz="2000" dirty="0"/>
            </a:br>
            <a:endParaRPr lang="en-US" sz="2000" b="1" dirty="0">
              <a:solidFill>
                <a:srgbClr val="000000"/>
              </a:solidFill>
            </a:endParaRPr>
          </a:p>
        </p:txBody>
      </p:sp>
    </p:spTree>
    <p:extLst>
      <p:ext uri="{BB962C8B-B14F-4D97-AF65-F5344CB8AC3E}">
        <p14:creationId xmlns:p14="http://schemas.microsoft.com/office/powerpoint/2010/main" val="37228785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8000" y="1340768"/>
            <a:ext cx="8218800" cy="4786432"/>
          </a:xfrm>
        </p:spPr>
        <p:txBody>
          <a:bodyPr>
            <a:noAutofit/>
          </a:bodyPr>
          <a:lstStyle/>
          <a:p>
            <a:pPr marL="0" indent="0">
              <a:buNone/>
            </a:pPr>
            <a:r>
              <a:rPr lang="en-GB" sz="1800" b="1" dirty="0" smtClean="0">
                <a:solidFill>
                  <a:srgbClr val="000000"/>
                </a:solidFill>
              </a:rPr>
              <a:t>Questions</a:t>
            </a:r>
            <a:endParaRPr lang="en-GB" sz="1800" b="1" dirty="0">
              <a:solidFill>
                <a:srgbClr val="000000"/>
              </a:solidFill>
            </a:endParaRPr>
          </a:p>
          <a:p>
            <a:r>
              <a:rPr lang="en-GB" sz="2400" dirty="0" smtClean="0"/>
              <a:t>How do bidders propose to deal with inconsistencies of sources of information about the age of the child?</a:t>
            </a:r>
          </a:p>
          <a:p>
            <a:r>
              <a:rPr lang="en-GB" sz="2400" dirty="0" smtClean="0"/>
              <a:t>How </a:t>
            </a:r>
            <a:r>
              <a:rPr lang="en-GB" sz="2400" dirty="0"/>
              <a:t>do bidders propose to </a:t>
            </a:r>
            <a:r>
              <a:rPr lang="en-GB" sz="2400" dirty="0" smtClean="0"/>
              <a:t>ensure maximum participation and minimum withdrawal and non-response?</a:t>
            </a:r>
          </a:p>
          <a:p>
            <a:r>
              <a:rPr lang="en-GB" sz="2400" dirty="0" smtClean="0"/>
              <a:t>Can incentives be an option? For whom?</a:t>
            </a:r>
            <a:endParaRPr lang="en-GB" sz="2400" dirty="0"/>
          </a:p>
          <a:p>
            <a:r>
              <a:rPr lang="en-GB" sz="2400" dirty="0"/>
              <a:t>Do bidders plan on using other modes of delivery, such as mobile phones? If so, what </a:t>
            </a:r>
            <a:r>
              <a:rPr lang="en-GB" sz="2400" dirty="0" smtClean="0"/>
              <a:t>portions of the assessment could be done over the phone? How would this choice impact the </a:t>
            </a:r>
            <a:r>
              <a:rPr lang="en-GB" sz="2400" dirty="0"/>
              <a:t>comparability of results with other PISA tests?</a:t>
            </a:r>
          </a:p>
          <a:p>
            <a:pPr marL="0" indent="0">
              <a:buNone/>
            </a:pPr>
            <a:endParaRPr lang="en-US" sz="1800" b="1" dirty="0">
              <a:solidFill>
                <a:srgbClr val="000000"/>
              </a:solidFill>
            </a:endParaRPr>
          </a:p>
        </p:txBody>
      </p:sp>
      <p:sp>
        <p:nvSpPr>
          <p:cNvPr id="3" name="Slide Number Placeholder 2"/>
          <p:cNvSpPr>
            <a:spLocks noGrp="1"/>
          </p:cNvSpPr>
          <p:nvPr>
            <p:ph type="sldNum" sz="quarter" idx="4"/>
          </p:nvPr>
        </p:nvSpPr>
        <p:spPr/>
        <p:txBody>
          <a:bodyPr/>
          <a:lstStyle/>
          <a:p>
            <a:fld id="{EBC2A2AB-5186-41F9-8C03-14D1F3D42EE9}" type="slidenum">
              <a:rPr lang="en-US" smtClean="0"/>
              <a:pPr/>
              <a:t>11</a:t>
            </a:fld>
            <a:endParaRPr lang="en-US" dirty="0"/>
          </a:p>
        </p:txBody>
      </p:sp>
      <p:sp>
        <p:nvSpPr>
          <p:cNvPr id="4" name="Title 3"/>
          <p:cNvSpPr>
            <a:spLocks noGrp="1"/>
          </p:cNvSpPr>
          <p:nvPr>
            <p:ph type="title"/>
          </p:nvPr>
        </p:nvSpPr>
        <p:spPr/>
        <p:txBody>
          <a:bodyPr/>
          <a:lstStyle/>
          <a:p>
            <a:r>
              <a:rPr lang="en-US" sz="2600" b="1" dirty="0" smtClean="0">
                <a:solidFill>
                  <a:srgbClr val="000000"/>
                </a:solidFill>
              </a:rPr>
              <a:t/>
            </a:r>
            <a:br>
              <a:rPr lang="en-US" sz="2600" b="1" dirty="0" smtClean="0">
                <a:solidFill>
                  <a:srgbClr val="000000"/>
                </a:solidFill>
              </a:rPr>
            </a:br>
            <a:r>
              <a:rPr lang="en-US" sz="2000" b="1" dirty="0" smtClean="0">
                <a:solidFill>
                  <a:srgbClr val="000000"/>
                </a:solidFill>
              </a:rPr>
              <a:t>Strand C: </a:t>
            </a:r>
            <a:r>
              <a:rPr lang="en-GB" sz="2000" b="1" dirty="0">
                <a:solidFill>
                  <a:srgbClr val="000000"/>
                </a:solidFill>
              </a:rPr>
              <a:t>Surveying, administering an interview and testing </a:t>
            </a:r>
            <a:r>
              <a:rPr lang="en-GB" sz="2000" b="1" dirty="0" smtClean="0">
                <a:solidFill>
                  <a:srgbClr val="000000"/>
                </a:solidFill>
              </a:rPr>
              <a:t>15 </a:t>
            </a:r>
            <a:r>
              <a:rPr lang="en-GB" sz="2000" b="1" dirty="0">
                <a:solidFill>
                  <a:srgbClr val="000000"/>
                </a:solidFill>
              </a:rPr>
              <a:t>year </a:t>
            </a:r>
            <a:r>
              <a:rPr lang="en-GB" sz="2000" b="1" dirty="0" smtClean="0">
                <a:solidFill>
                  <a:srgbClr val="000000"/>
                </a:solidFill>
              </a:rPr>
              <a:t>olds in the household (2)</a:t>
            </a:r>
            <a:r>
              <a:rPr lang="en-GB" sz="2000" dirty="0"/>
              <a:t/>
            </a:r>
            <a:br>
              <a:rPr lang="en-GB" sz="2000" dirty="0"/>
            </a:br>
            <a:endParaRPr lang="en-US" sz="2000" b="1" dirty="0">
              <a:solidFill>
                <a:srgbClr val="000000"/>
              </a:solidFill>
            </a:endParaRPr>
          </a:p>
        </p:txBody>
      </p:sp>
    </p:spTree>
    <p:extLst>
      <p:ext uri="{BB962C8B-B14F-4D97-AF65-F5344CB8AC3E}">
        <p14:creationId xmlns:p14="http://schemas.microsoft.com/office/powerpoint/2010/main" val="22335910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8000" y="1340768"/>
            <a:ext cx="8218800" cy="4786432"/>
          </a:xfrm>
        </p:spPr>
        <p:txBody>
          <a:bodyPr>
            <a:noAutofit/>
          </a:bodyPr>
          <a:lstStyle/>
          <a:p>
            <a:pPr marL="0" indent="0">
              <a:buNone/>
            </a:pPr>
            <a:r>
              <a:rPr lang="en-GB" sz="1800" b="1" dirty="0" smtClean="0">
                <a:solidFill>
                  <a:srgbClr val="000000"/>
                </a:solidFill>
              </a:rPr>
              <a:t>Constraints/challenges</a:t>
            </a:r>
            <a:endParaRPr lang="en-GB" sz="1800" b="1" dirty="0">
              <a:solidFill>
                <a:srgbClr val="000000"/>
              </a:solidFill>
            </a:endParaRPr>
          </a:p>
          <a:p>
            <a:pPr marL="0" lvl="0" indent="0">
              <a:buNone/>
            </a:pPr>
            <a:r>
              <a:rPr lang="en-GB" sz="1800" u="sng" dirty="0"/>
              <a:t>Clarifying age and status of 15 year olds: </a:t>
            </a:r>
            <a:endParaRPr lang="en-GB" sz="1800" dirty="0"/>
          </a:p>
          <a:p>
            <a:pPr lvl="1"/>
            <a:r>
              <a:rPr lang="en-GB" sz="1400" dirty="0" smtClean="0"/>
              <a:t>The bidders should strive to define unambiguously the age </a:t>
            </a:r>
            <a:r>
              <a:rPr lang="en-GB" sz="1400" dirty="0"/>
              <a:t>of </a:t>
            </a:r>
            <a:r>
              <a:rPr lang="en-GB" sz="1400" dirty="0" smtClean="0"/>
              <a:t>children and their ‘</a:t>
            </a:r>
            <a:r>
              <a:rPr lang="en-GB" sz="1400" dirty="0"/>
              <a:t>at school’ </a:t>
            </a:r>
            <a:r>
              <a:rPr lang="en-GB" sz="1400" dirty="0" smtClean="0"/>
              <a:t>or </a:t>
            </a:r>
            <a:r>
              <a:rPr lang="en-GB" sz="1400" dirty="0"/>
              <a:t>‘out-of-school’ </a:t>
            </a:r>
            <a:r>
              <a:rPr lang="en-GB" sz="1400" dirty="0" smtClean="0"/>
              <a:t>status. However, flexibility of the age range and considerations on the fluidity of the in and out of school status are recommended.</a:t>
            </a:r>
            <a:endParaRPr lang="en-GB" sz="1400" dirty="0"/>
          </a:p>
          <a:p>
            <a:pPr marL="0" lvl="0" indent="0">
              <a:buNone/>
            </a:pPr>
            <a:r>
              <a:rPr lang="en-GB" sz="1800" u="sng" dirty="0"/>
              <a:t>Recruiting, selecting and training mini-census-takers and interviewers: </a:t>
            </a:r>
            <a:endParaRPr lang="en-GB" sz="1800" dirty="0"/>
          </a:p>
          <a:p>
            <a:pPr lvl="0"/>
            <a:r>
              <a:rPr lang="en-GB" sz="1800" dirty="0"/>
              <a:t>Bidders are to explore and explain quality assurance mechanisms. </a:t>
            </a:r>
            <a:r>
              <a:rPr lang="en-GB" sz="1800" dirty="0" smtClean="0"/>
              <a:t>In particular, parts of the cognitive assessment will contain items from protected item banks. Bidders should explain how they will ensure </a:t>
            </a:r>
            <a:r>
              <a:rPr lang="en-GB" sz="1800" dirty="0"/>
              <a:t>the confidentiality and security of the </a:t>
            </a:r>
            <a:r>
              <a:rPr lang="en-GB" sz="1800" dirty="0" smtClean="0"/>
              <a:t>tests.  </a:t>
            </a:r>
            <a:endParaRPr lang="en-GB" sz="1800" dirty="0"/>
          </a:p>
          <a:p>
            <a:pPr lvl="0"/>
            <a:r>
              <a:rPr lang="en-GB" sz="1800" dirty="0" smtClean="0"/>
              <a:t>To protect themselves and the quality of the assessment, interviewers should </a:t>
            </a:r>
            <a:r>
              <a:rPr lang="en-GB" sz="1800" dirty="0"/>
              <a:t>work in pairs.   </a:t>
            </a:r>
          </a:p>
          <a:p>
            <a:endParaRPr lang="en-GB" sz="1800" dirty="0"/>
          </a:p>
          <a:p>
            <a:pPr marL="0" indent="0">
              <a:buNone/>
            </a:pPr>
            <a:endParaRPr lang="en-US" sz="1800" b="1" dirty="0">
              <a:solidFill>
                <a:srgbClr val="000000"/>
              </a:solidFill>
            </a:endParaRPr>
          </a:p>
        </p:txBody>
      </p:sp>
      <p:sp>
        <p:nvSpPr>
          <p:cNvPr id="3" name="Slide Number Placeholder 2"/>
          <p:cNvSpPr>
            <a:spLocks noGrp="1"/>
          </p:cNvSpPr>
          <p:nvPr>
            <p:ph type="sldNum" sz="quarter" idx="4"/>
          </p:nvPr>
        </p:nvSpPr>
        <p:spPr/>
        <p:txBody>
          <a:bodyPr/>
          <a:lstStyle/>
          <a:p>
            <a:fld id="{EBC2A2AB-5186-41F9-8C03-14D1F3D42EE9}" type="slidenum">
              <a:rPr lang="en-US" smtClean="0"/>
              <a:pPr/>
              <a:t>12</a:t>
            </a:fld>
            <a:endParaRPr lang="en-US" dirty="0"/>
          </a:p>
        </p:txBody>
      </p:sp>
      <p:sp>
        <p:nvSpPr>
          <p:cNvPr id="4" name="Title 3"/>
          <p:cNvSpPr>
            <a:spLocks noGrp="1"/>
          </p:cNvSpPr>
          <p:nvPr>
            <p:ph type="title"/>
          </p:nvPr>
        </p:nvSpPr>
        <p:spPr/>
        <p:txBody>
          <a:bodyPr/>
          <a:lstStyle/>
          <a:p>
            <a:r>
              <a:rPr lang="en-US" sz="2600" b="1" dirty="0" smtClean="0">
                <a:solidFill>
                  <a:srgbClr val="000000"/>
                </a:solidFill>
              </a:rPr>
              <a:t/>
            </a:r>
            <a:br>
              <a:rPr lang="en-US" sz="2600" b="1" dirty="0" smtClean="0">
                <a:solidFill>
                  <a:srgbClr val="000000"/>
                </a:solidFill>
              </a:rPr>
            </a:br>
            <a:r>
              <a:rPr lang="en-US" sz="2000" b="1" dirty="0" smtClean="0">
                <a:solidFill>
                  <a:srgbClr val="000000"/>
                </a:solidFill>
              </a:rPr>
              <a:t>Strand C: </a:t>
            </a:r>
            <a:r>
              <a:rPr lang="en-GB" sz="2000" b="1" dirty="0">
                <a:solidFill>
                  <a:srgbClr val="000000"/>
                </a:solidFill>
              </a:rPr>
              <a:t>Surveying, administering an interview and testing </a:t>
            </a:r>
            <a:r>
              <a:rPr lang="en-GB" sz="2000" b="1" dirty="0" smtClean="0">
                <a:solidFill>
                  <a:srgbClr val="000000"/>
                </a:solidFill>
              </a:rPr>
              <a:t>15 </a:t>
            </a:r>
            <a:r>
              <a:rPr lang="en-GB" sz="2000" b="1" dirty="0">
                <a:solidFill>
                  <a:srgbClr val="000000"/>
                </a:solidFill>
              </a:rPr>
              <a:t>year </a:t>
            </a:r>
            <a:r>
              <a:rPr lang="en-GB" sz="2000" b="1" dirty="0" smtClean="0">
                <a:solidFill>
                  <a:srgbClr val="000000"/>
                </a:solidFill>
              </a:rPr>
              <a:t>olds in the household (3)</a:t>
            </a:r>
            <a:r>
              <a:rPr lang="en-GB" sz="2000" dirty="0"/>
              <a:t/>
            </a:r>
            <a:br>
              <a:rPr lang="en-GB" sz="2000" dirty="0"/>
            </a:br>
            <a:endParaRPr lang="en-US" sz="2000" b="1" dirty="0">
              <a:solidFill>
                <a:srgbClr val="000000"/>
              </a:solidFill>
            </a:endParaRPr>
          </a:p>
        </p:txBody>
      </p:sp>
    </p:spTree>
    <p:extLst>
      <p:ext uri="{BB962C8B-B14F-4D97-AF65-F5344CB8AC3E}">
        <p14:creationId xmlns:p14="http://schemas.microsoft.com/office/powerpoint/2010/main" val="8610827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8000" y="1340768"/>
            <a:ext cx="8218800" cy="4786432"/>
          </a:xfrm>
        </p:spPr>
        <p:txBody>
          <a:bodyPr>
            <a:noAutofit/>
          </a:bodyPr>
          <a:lstStyle/>
          <a:p>
            <a:pPr marL="0" indent="0">
              <a:buNone/>
            </a:pPr>
            <a:r>
              <a:rPr lang="en-GB" sz="1800" b="1" dirty="0" smtClean="0">
                <a:solidFill>
                  <a:srgbClr val="000000"/>
                </a:solidFill>
              </a:rPr>
              <a:t>Constraints/challenges (continued)</a:t>
            </a:r>
            <a:endParaRPr lang="en-GB" sz="1800" b="1" dirty="0">
              <a:solidFill>
                <a:srgbClr val="000000"/>
              </a:solidFill>
            </a:endParaRPr>
          </a:p>
          <a:p>
            <a:pPr lvl="0"/>
            <a:r>
              <a:rPr lang="en-GB" sz="2800" dirty="0" smtClean="0"/>
              <a:t>The </a:t>
            </a:r>
            <a:r>
              <a:rPr lang="en-GB" sz="2800" dirty="0"/>
              <a:t>interviewers </a:t>
            </a:r>
            <a:r>
              <a:rPr lang="en-GB" sz="2800" dirty="0" smtClean="0"/>
              <a:t>may face a variety of spoken languages in each household. </a:t>
            </a:r>
          </a:p>
          <a:p>
            <a:pPr marL="0" lvl="0" indent="0">
              <a:buNone/>
            </a:pPr>
            <a:r>
              <a:rPr lang="en-GB" sz="2800" u="sng" dirty="0" smtClean="0"/>
              <a:t>Approaching </a:t>
            </a:r>
            <a:r>
              <a:rPr lang="en-GB" sz="2800" u="sng" dirty="0"/>
              <a:t>and interviewing 15 year-olds in their settings: </a:t>
            </a:r>
            <a:endParaRPr lang="en-GB" sz="2800" dirty="0"/>
          </a:p>
          <a:p>
            <a:pPr lvl="0"/>
            <a:r>
              <a:rPr lang="en-GB" sz="2800" dirty="0"/>
              <a:t>The interview and test are, in most cases, probably best administered at home because that is where most of the out-of-school 15 year olds will be living and </a:t>
            </a:r>
            <a:r>
              <a:rPr lang="en-GB" sz="2800" dirty="0" smtClean="0"/>
              <a:t>working.</a:t>
            </a:r>
          </a:p>
          <a:p>
            <a:pPr lvl="0"/>
            <a:r>
              <a:rPr lang="en-GB" sz="2800" dirty="0" smtClean="0"/>
              <a:t>Street </a:t>
            </a:r>
            <a:r>
              <a:rPr lang="en-GB" sz="2800" dirty="0"/>
              <a:t>children and others will have to be interviewed and tested where they can be </a:t>
            </a:r>
            <a:r>
              <a:rPr lang="en-GB" sz="2800" dirty="0" smtClean="0"/>
              <a:t>found.</a:t>
            </a:r>
            <a:endParaRPr lang="en-GB" sz="2800" dirty="0"/>
          </a:p>
          <a:p>
            <a:endParaRPr lang="en-GB" sz="1800" dirty="0"/>
          </a:p>
          <a:p>
            <a:pPr marL="0" indent="0">
              <a:buNone/>
            </a:pPr>
            <a:endParaRPr lang="en-US" sz="1800" b="1" dirty="0">
              <a:solidFill>
                <a:srgbClr val="000000"/>
              </a:solidFill>
            </a:endParaRPr>
          </a:p>
        </p:txBody>
      </p:sp>
      <p:sp>
        <p:nvSpPr>
          <p:cNvPr id="3" name="Slide Number Placeholder 2"/>
          <p:cNvSpPr>
            <a:spLocks noGrp="1"/>
          </p:cNvSpPr>
          <p:nvPr>
            <p:ph type="sldNum" sz="quarter" idx="4"/>
          </p:nvPr>
        </p:nvSpPr>
        <p:spPr/>
        <p:txBody>
          <a:bodyPr/>
          <a:lstStyle/>
          <a:p>
            <a:fld id="{EBC2A2AB-5186-41F9-8C03-14D1F3D42EE9}" type="slidenum">
              <a:rPr lang="en-US" smtClean="0"/>
              <a:pPr/>
              <a:t>13</a:t>
            </a:fld>
            <a:endParaRPr lang="en-US" dirty="0"/>
          </a:p>
        </p:txBody>
      </p:sp>
      <p:sp>
        <p:nvSpPr>
          <p:cNvPr id="4" name="Title 3"/>
          <p:cNvSpPr>
            <a:spLocks noGrp="1"/>
          </p:cNvSpPr>
          <p:nvPr>
            <p:ph type="title"/>
          </p:nvPr>
        </p:nvSpPr>
        <p:spPr/>
        <p:txBody>
          <a:bodyPr/>
          <a:lstStyle/>
          <a:p>
            <a:r>
              <a:rPr lang="en-US" sz="2600" b="1" dirty="0" smtClean="0">
                <a:solidFill>
                  <a:srgbClr val="000000"/>
                </a:solidFill>
              </a:rPr>
              <a:t/>
            </a:r>
            <a:br>
              <a:rPr lang="en-US" sz="2600" b="1" dirty="0" smtClean="0">
                <a:solidFill>
                  <a:srgbClr val="000000"/>
                </a:solidFill>
              </a:rPr>
            </a:br>
            <a:r>
              <a:rPr lang="en-US" sz="2000" b="1" dirty="0" smtClean="0">
                <a:solidFill>
                  <a:srgbClr val="000000"/>
                </a:solidFill>
              </a:rPr>
              <a:t>Strand C: </a:t>
            </a:r>
            <a:r>
              <a:rPr lang="en-GB" sz="2000" b="1" dirty="0">
                <a:solidFill>
                  <a:srgbClr val="000000"/>
                </a:solidFill>
              </a:rPr>
              <a:t>Surveying, administering an interview and testing </a:t>
            </a:r>
            <a:r>
              <a:rPr lang="en-GB" sz="2000" b="1" dirty="0" smtClean="0">
                <a:solidFill>
                  <a:srgbClr val="000000"/>
                </a:solidFill>
              </a:rPr>
              <a:t>15 </a:t>
            </a:r>
            <a:r>
              <a:rPr lang="en-GB" sz="2000" b="1" dirty="0">
                <a:solidFill>
                  <a:srgbClr val="000000"/>
                </a:solidFill>
              </a:rPr>
              <a:t>year </a:t>
            </a:r>
            <a:r>
              <a:rPr lang="en-GB" sz="2000" b="1" dirty="0" smtClean="0">
                <a:solidFill>
                  <a:srgbClr val="000000"/>
                </a:solidFill>
              </a:rPr>
              <a:t>olds in the household (4)</a:t>
            </a:r>
            <a:r>
              <a:rPr lang="en-GB" sz="2000" dirty="0"/>
              <a:t/>
            </a:r>
            <a:br>
              <a:rPr lang="en-GB" sz="2000" dirty="0"/>
            </a:br>
            <a:endParaRPr lang="en-US" sz="2000" b="1" dirty="0">
              <a:solidFill>
                <a:srgbClr val="000000"/>
              </a:solidFill>
            </a:endParaRPr>
          </a:p>
        </p:txBody>
      </p:sp>
    </p:spTree>
    <p:extLst>
      <p:ext uri="{BB962C8B-B14F-4D97-AF65-F5344CB8AC3E}">
        <p14:creationId xmlns:p14="http://schemas.microsoft.com/office/powerpoint/2010/main" val="235709749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8000" y="1412776"/>
            <a:ext cx="8218800" cy="5256584"/>
          </a:xfrm>
        </p:spPr>
        <p:txBody>
          <a:bodyPr>
            <a:noAutofit/>
          </a:bodyPr>
          <a:lstStyle/>
          <a:p>
            <a:pPr marL="0" indent="0">
              <a:buNone/>
            </a:pPr>
            <a:r>
              <a:rPr lang="en-GB" sz="1400" b="1" dirty="0">
                <a:solidFill>
                  <a:srgbClr val="000000"/>
                </a:solidFill>
              </a:rPr>
              <a:t>Requirements</a:t>
            </a:r>
          </a:p>
          <a:p>
            <a:r>
              <a:rPr lang="en-GB" sz="1400" dirty="0"/>
              <a:t>Bidders should state their preferred approach and the resources needed for designing the complementary assessment </a:t>
            </a:r>
            <a:r>
              <a:rPr lang="en-GB" sz="1400" dirty="0" smtClean="0"/>
              <a:t>frameworks and instruments </a:t>
            </a:r>
            <a:r>
              <a:rPr lang="en-GB" sz="1400" dirty="0"/>
              <a:t>required. They should also make proposals for management and content of </a:t>
            </a:r>
            <a:r>
              <a:rPr lang="en-GB" sz="1400" dirty="0" smtClean="0"/>
              <a:t>the core cognitive and </a:t>
            </a:r>
            <a:r>
              <a:rPr lang="en-GB" sz="1400" dirty="0"/>
              <a:t>contextual </a:t>
            </a:r>
            <a:r>
              <a:rPr lang="en-GB" sz="1400" dirty="0" smtClean="0"/>
              <a:t>assessments.</a:t>
            </a:r>
          </a:p>
          <a:p>
            <a:r>
              <a:rPr lang="en-GB" sz="1400" dirty="0" smtClean="0"/>
              <a:t>Bidders should provide justification of the various options/choices based on their advantages and disadvantages.</a:t>
            </a:r>
            <a:endParaRPr lang="en-GB" sz="1400" dirty="0"/>
          </a:p>
          <a:p>
            <a:r>
              <a:rPr lang="en-GB" sz="1400" dirty="0"/>
              <a:t>Bidders should explain how they are going to develop the conceptual assessment and analysis framework and whether it would build on those developed for Strands A and B or developed separately but clearly identifying linkage points.</a:t>
            </a:r>
          </a:p>
          <a:p>
            <a:r>
              <a:rPr lang="en-GB" sz="1400" dirty="0" smtClean="0"/>
              <a:t>Bidders </a:t>
            </a:r>
            <a:r>
              <a:rPr lang="en-GB" sz="1400" dirty="0"/>
              <a:t>should explain how </a:t>
            </a:r>
            <a:r>
              <a:rPr lang="en-GB" sz="1400" dirty="0" smtClean="0"/>
              <a:t>they will develop the modular structure of the assessment, including what levels of literacy will be tested for each of the options in the cognitive assessment (including the use of reading and numeracy components) and the main themes and target populations for each of the modules included in the contextual questionnaires.</a:t>
            </a:r>
            <a:endParaRPr lang="en-GB" sz="1400" dirty="0"/>
          </a:p>
          <a:p>
            <a:r>
              <a:rPr lang="en-GB" sz="1400" dirty="0" smtClean="0"/>
              <a:t>The </a:t>
            </a:r>
            <a:r>
              <a:rPr lang="en-GB" sz="1400" dirty="0"/>
              <a:t>modifications proposed to the contextual questionnaire have to provide similar material across the participating countries.  Specific attention should be paid to the applicability of the contextual questionnaire to </a:t>
            </a:r>
            <a:r>
              <a:rPr lang="en-GB" sz="1400" dirty="0" smtClean="0"/>
              <a:t>marginal </a:t>
            </a:r>
            <a:r>
              <a:rPr lang="en-GB" sz="1400" dirty="0"/>
              <a:t>and vulnerable </a:t>
            </a:r>
            <a:r>
              <a:rPr lang="en-GB" sz="1400" dirty="0" smtClean="0"/>
              <a:t>groups, for example, the level of language complexity used in the questioning.</a:t>
            </a:r>
          </a:p>
          <a:p>
            <a:r>
              <a:rPr lang="en-GB" sz="1400" dirty="0" smtClean="0"/>
              <a:t>Bidders should consider the design of country specific options in the contextual questionnaire/s.</a:t>
            </a:r>
            <a:endParaRPr lang="en-GB" sz="1400" dirty="0"/>
          </a:p>
          <a:p>
            <a:r>
              <a:rPr lang="en-GB" sz="1400" dirty="0"/>
              <a:t>Bidders should detail their approach to designing and piloting the out-of-school assessment and to what extent it will be possible to provide comparable material across countries and the in and out-of-school assessments</a:t>
            </a:r>
            <a:r>
              <a:rPr lang="en-GB" sz="1400" dirty="0" smtClean="0"/>
              <a:t>.</a:t>
            </a:r>
            <a:endParaRPr lang="en-GB" sz="1400" b="1" dirty="0" smtClean="0">
              <a:solidFill>
                <a:srgbClr val="000000"/>
              </a:solidFill>
            </a:endParaRPr>
          </a:p>
        </p:txBody>
      </p:sp>
      <p:sp>
        <p:nvSpPr>
          <p:cNvPr id="3" name="Slide Number Placeholder 2"/>
          <p:cNvSpPr>
            <a:spLocks noGrp="1"/>
          </p:cNvSpPr>
          <p:nvPr>
            <p:ph type="sldNum" sz="quarter" idx="4"/>
          </p:nvPr>
        </p:nvSpPr>
        <p:spPr/>
        <p:txBody>
          <a:bodyPr/>
          <a:lstStyle/>
          <a:p>
            <a:fld id="{EBC2A2AB-5186-41F9-8C03-14D1F3D42EE9}" type="slidenum">
              <a:rPr lang="en-US" smtClean="0"/>
              <a:pPr/>
              <a:t>14</a:t>
            </a:fld>
            <a:endParaRPr lang="en-US" dirty="0"/>
          </a:p>
        </p:txBody>
      </p:sp>
      <p:sp>
        <p:nvSpPr>
          <p:cNvPr id="4" name="Title 3"/>
          <p:cNvSpPr>
            <a:spLocks noGrp="1"/>
          </p:cNvSpPr>
          <p:nvPr>
            <p:ph type="title"/>
          </p:nvPr>
        </p:nvSpPr>
        <p:spPr/>
        <p:txBody>
          <a:bodyPr/>
          <a:lstStyle/>
          <a:p>
            <a:r>
              <a:rPr lang="en-US" sz="2400" b="1" dirty="0" smtClean="0">
                <a:solidFill>
                  <a:srgbClr val="000000"/>
                </a:solidFill>
              </a:rPr>
              <a:t>Strand C: </a:t>
            </a:r>
            <a:r>
              <a:rPr lang="en-GB" sz="2400" b="1" dirty="0">
                <a:solidFill>
                  <a:srgbClr val="000000"/>
                </a:solidFill>
              </a:rPr>
              <a:t>Designing and developing assessment and analytical frameworks and instruments for </a:t>
            </a:r>
            <a:r>
              <a:rPr lang="en-GB" sz="2400" b="1" dirty="0" smtClean="0">
                <a:solidFill>
                  <a:srgbClr val="000000"/>
                </a:solidFill>
              </a:rPr>
              <a:t>household PISA (1)</a:t>
            </a:r>
            <a:r>
              <a:rPr lang="en-GB" sz="2800" dirty="0"/>
              <a:t/>
            </a:r>
            <a:br>
              <a:rPr lang="en-GB" sz="2800" dirty="0"/>
            </a:br>
            <a:endParaRPr lang="en-US" sz="2600" b="1" dirty="0">
              <a:solidFill>
                <a:srgbClr val="000000"/>
              </a:solidFill>
            </a:endParaRPr>
          </a:p>
        </p:txBody>
      </p:sp>
    </p:spTree>
    <p:extLst>
      <p:ext uri="{BB962C8B-B14F-4D97-AF65-F5344CB8AC3E}">
        <p14:creationId xmlns:p14="http://schemas.microsoft.com/office/powerpoint/2010/main" val="83594473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47500" lnSpcReduction="20000"/>
          </a:bodyPr>
          <a:lstStyle/>
          <a:p>
            <a:pPr marL="0" indent="0">
              <a:buNone/>
            </a:pPr>
            <a:r>
              <a:rPr lang="en-GB" b="1" dirty="0" smtClean="0">
                <a:solidFill>
                  <a:srgbClr val="000000"/>
                </a:solidFill>
              </a:rPr>
              <a:t>Requirements (Continued)</a:t>
            </a:r>
            <a:endParaRPr lang="en-GB" b="1" dirty="0">
              <a:solidFill>
                <a:srgbClr val="000000"/>
              </a:solidFill>
            </a:endParaRPr>
          </a:p>
          <a:p>
            <a:r>
              <a:rPr lang="en-GB" dirty="0"/>
              <a:t>Bidders should present a detailed account of the various sources of contextual information and justify their choices of best informants</a:t>
            </a:r>
            <a:r>
              <a:rPr lang="en-GB" dirty="0" smtClean="0"/>
              <a:t>. They should also explore the role of interviewers in data gathering.  </a:t>
            </a:r>
            <a:endParaRPr lang="en-GB" dirty="0"/>
          </a:p>
          <a:p>
            <a:r>
              <a:rPr lang="en-GB" dirty="0"/>
              <a:t>Bidders should </a:t>
            </a:r>
            <a:r>
              <a:rPr lang="en-GB" dirty="0" smtClean="0"/>
              <a:t>identify the 15 year old as the primary respondent.</a:t>
            </a:r>
          </a:p>
          <a:p>
            <a:r>
              <a:rPr lang="en-GB" dirty="0" smtClean="0"/>
              <a:t>Bidders should suggest approaches for capturing information on the community where the household is located (add and elaborate on this). </a:t>
            </a:r>
            <a:endParaRPr lang="en-GB" dirty="0"/>
          </a:p>
          <a:p>
            <a:r>
              <a:rPr lang="en-GB" dirty="0"/>
              <a:t>Bidders should present a theoretical framework that justifies the specificities of the contextual assessment for 15 year olds from Strand C. </a:t>
            </a:r>
            <a:endParaRPr lang="en-GB" dirty="0" smtClean="0"/>
          </a:p>
          <a:p>
            <a:r>
              <a:rPr lang="en-GB" dirty="0" smtClean="0"/>
              <a:t>Bidders should specify a baseline cost for a core assessment  (child in household-in community context) and describe additional costs or savings associated to the assessment of parents and caregivers, principals, and community leaders.</a:t>
            </a:r>
            <a:endParaRPr lang="en-GB" dirty="0"/>
          </a:p>
          <a:p>
            <a:r>
              <a:rPr lang="en-GB" dirty="0"/>
              <a:t>Bidders should describe what arrangements – and costs - they envisage for interviewing in minority </a:t>
            </a:r>
            <a:r>
              <a:rPr lang="en-GB" dirty="0" smtClean="0"/>
              <a:t>languages and populations with special needs.</a:t>
            </a:r>
          </a:p>
          <a:p>
            <a:r>
              <a:rPr lang="en-GB" dirty="0" smtClean="0"/>
              <a:t>Bidders should propose the optimum duration of the tests and contextual questionnaires.</a:t>
            </a:r>
            <a:endParaRPr lang="en-GB" dirty="0"/>
          </a:p>
          <a:p>
            <a:r>
              <a:rPr lang="en-GB" dirty="0"/>
              <a:t>In their proposals, bidders should indicate how they plan on incorporating secondary data from other sources in the direct contextual </a:t>
            </a:r>
            <a:r>
              <a:rPr lang="en-GB" dirty="0" smtClean="0"/>
              <a:t>assessment.</a:t>
            </a:r>
            <a:endParaRPr lang="en-GB" dirty="0"/>
          </a:p>
          <a:p>
            <a:pPr marL="0" indent="0">
              <a:buNone/>
            </a:pPr>
            <a:endParaRPr lang="en-GB" dirty="0"/>
          </a:p>
          <a:p>
            <a:endParaRPr lang="en-GB" b="1" dirty="0" smtClean="0">
              <a:solidFill>
                <a:srgbClr val="000000"/>
              </a:solidFill>
            </a:endParaRPr>
          </a:p>
          <a:p>
            <a:pPr marL="0" indent="0">
              <a:buNone/>
            </a:pPr>
            <a:endParaRPr lang="en-GB" b="1" dirty="0" smtClean="0">
              <a:solidFill>
                <a:srgbClr val="000000"/>
              </a:solidFill>
            </a:endParaRPr>
          </a:p>
        </p:txBody>
      </p:sp>
      <p:sp>
        <p:nvSpPr>
          <p:cNvPr id="3" name="Slide Number Placeholder 2"/>
          <p:cNvSpPr>
            <a:spLocks noGrp="1"/>
          </p:cNvSpPr>
          <p:nvPr>
            <p:ph type="sldNum" sz="quarter" idx="4"/>
          </p:nvPr>
        </p:nvSpPr>
        <p:spPr/>
        <p:txBody>
          <a:bodyPr/>
          <a:lstStyle/>
          <a:p>
            <a:fld id="{EBC2A2AB-5186-41F9-8C03-14D1F3D42EE9}" type="slidenum">
              <a:rPr lang="en-US" smtClean="0"/>
              <a:pPr/>
              <a:t>15</a:t>
            </a:fld>
            <a:endParaRPr lang="en-US" dirty="0"/>
          </a:p>
        </p:txBody>
      </p:sp>
      <p:sp>
        <p:nvSpPr>
          <p:cNvPr id="4" name="Title 3"/>
          <p:cNvSpPr>
            <a:spLocks noGrp="1"/>
          </p:cNvSpPr>
          <p:nvPr>
            <p:ph type="title"/>
          </p:nvPr>
        </p:nvSpPr>
        <p:spPr/>
        <p:txBody>
          <a:bodyPr/>
          <a:lstStyle/>
          <a:p>
            <a:r>
              <a:rPr lang="en-US" sz="2400" b="1" dirty="0" smtClean="0">
                <a:solidFill>
                  <a:srgbClr val="000000"/>
                </a:solidFill>
              </a:rPr>
              <a:t>Strand C: </a:t>
            </a:r>
            <a:r>
              <a:rPr lang="en-GB" sz="2400" b="1" dirty="0">
                <a:solidFill>
                  <a:srgbClr val="000000"/>
                </a:solidFill>
              </a:rPr>
              <a:t>Designing and developing assessment and analytical frameworks and instruments for </a:t>
            </a:r>
            <a:r>
              <a:rPr lang="en-GB" sz="2400" b="1" dirty="0" smtClean="0">
                <a:solidFill>
                  <a:srgbClr val="000000"/>
                </a:solidFill>
              </a:rPr>
              <a:t>household PISA (2)</a:t>
            </a:r>
            <a:r>
              <a:rPr lang="en-GB" sz="2800" dirty="0"/>
              <a:t/>
            </a:r>
            <a:br>
              <a:rPr lang="en-GB" sz="2800" dirty="0"/>
            </a:br>
            <a:endParaRPr lang="en-US" sz="2600" b="1" dirty="0">
              <a:solidFill>
                <a:srgbClr val="000000"/>
              </a:solidFill>
            </a:endParaRPr>
          </a:p>
        </p:txBody>
      </p:sp>
    </p:spTree>
    <p:extLst>
      <p:ext uri="{BB962C8B-B14F-4D97-AF65-F5344CB8AC3E}">
        <p14:creationId xmlns:p14="http://schemas.microsoft.com/office/powerpoint/2010/main" val="428980131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marL="0" indent="0">
              <a:buNone/>
            </a:pPr>
            <a:r>
              <a:rPr lang="en-GB" sz="1600" b="1" dirty="0" smtClean="0">
                <a:solidFill>
                  <a:srgbClr val="000000"/>
                </a:solidFill>
              </a:rPr>
              <a:t>Requirements (Continued)</a:t>
            </a:r>
          </a:p>
          <a:p>
            <a:r>
              <a:rPr lang="en-US" sz="1600" dirty="0"/>
              <a:t>The proposals should contain detailed descriptions of how the bidders decide to approach and capture non‐school-based learning opportunities.</a:t>
            </a:r>
            <a:endParaRPr lang="en-GB" sz="1600" dirty="0"/>
          </a:p>
          <a:p>
            <a:r>
              <a:rPr lang="en-US" sz="1600" dirty="0"/>
              <a:t>The contextual assessment should include working activities and work-based skill assessment.</a:t>
            </a:r>
            <a:endParaRPr lang="en-GB" sz="1600" dirty="0"/>
          </a:p>
          <a:p>
            <a:r>
              <a:rPr lang="en-US" sz="1600" dirty="0"/>
              <a:t>Bidders should explain how they plan on accounting for potential divides between language at home and school and language of communication within the household, or with care-givers.</a:t>
            </a:r>
            <a:endParaRPr lang="en-GB" sz="1600" dirty="0"/>
          </a:p>
          <a:p>
            <a:r>
              <a:rPr lang="en-US" sz="1600" dirty="0"/>
              <a:t>In the bids, there should be a theoretical and practical description of how social and infrastructural resources in the community will be assessed in interaction with the life learning processes and in relation to school access, permanence, and transition.</a:t>
            </a:r>
            <a:endParaRPr lang="en-GB" sz="1600" dirty="0"/>
          </a:p>
          <a:p>
            <a:r>
              <a:rPr lang="en-US" sz="1600" dirty="0"/>
              <a:t>Bidders are invited to consult the expert paper for Strand B by </a:t>
            </a:r>
            <a:r>
              <a:rPr lang="en-US" sz="1600" dirty="0" err="1"/>
              <a:t>Willms</a:t>
            </a:r>
            <a:r>
              <a:rPr lang="en-US" sz="1600" dirty="0"/>
              <a:t> and </a:t>
            </a:r>
            <a:r>
              <a:rPr lang="en-US" sz="1600" dirty="0" err="1"/>
              <a:t>Tramonte</a:t>
            </a:r>
            <a:r>
              <a:rPr lang="en-US" sz="1600" dirty="0"/>
              <a:t> (2014); they should justify their choices of using the same approach to measure poverty and extreme poverty or substantiate their proposal to measure poverty and extreme poverty by means of other, different items and indicators</a:t>
            </a:r>
            <a:r>
              <a:rPr lang="en-US" sz="1600" dirty="0" smtClean="0"/>
              <a:t>.</a:t>
            </a:r>
            <a:endParaRPr lang="en-GB" sz="1600" dirty="0"/>
          </a:p>
        </p:txBody>
      </p:sp>
      <p:sp>
        <p:nvSpPr>
          <p:cNvPr id="3" name="Slide Number Placeholder 2"/>
          <p:cNvSpPr>
            <a:spLocks noGrp="1"/>
          </p:cNvSpPr>
          <p:nvPr>
            <p:ph type="sldNum" sz="quarter" idx="4"/>
          </p:nvPr>
        </p:nvSpPr>
        <p:spPr/>
        <p:txBody>
          <a:bodyPr/>
          <a:lstStyle/>
          <a:p>
            <a:fld id="{EBC2A2AB-5186-41F9-8C03-14D1F3D42EE9}" type="slidenum">
              <a:rPr lang="en-US" smtClean="0"/>
              <a:pPr/>
              <a:t>16</a:t>
            </a:fld>
            <a:endParaRPr lang="en-US" dirty="0"/>
          </a:p>
        </p:txBody>
      </p:sp>
      <p:sp>
        <p:nvSpPr>
          <p:cNvPr id="4" name="Title 3"/>
          <p:cNvSpPr>
            <a:spLocks noGrp="1"/>
          </p:cNvSpPr>
          <p:nvPr>
            <p:ph type="title"/>
          </p:nvPr>
        </p:nvSpPr>
        <p:spPr/>
        <p:txBody>
          <a:bodyPr/>
          <a:lstStyle/>
          <a:p>
            <a:r>
              <a:rPr lang="en-US" sz="2400" b="1" dirty="0" smtClean="0">
                <a:solidFill>
                  <a:srgbClr val="000000"/>
                </a:solidFill>
              </a:rPr>
              <a:t>Strand C: </a:t>
            </a:r>
            <a:r>
              <a:rPr lang="en-GB" sz="2400" b="1" dirty="0">
                <a:solidFill>
                  <a:srgbClr val="000000"/>
                </a:solidFill>
              </a:rPr>
              <a:t>Designing and developing assessment and analytical frameworks and instruments for </a:t>
            </a:r>
            <a:r>
              <a:rPr lang="en-GB" sz="2400" b="1" dirty="0" smtClean="0">
                <a:solidFill>
                  <a:srgbClr val="000000"/>
                </a:solidFill>
              </a:rPr>
              <a:t>household PISA (3)</a:t>
            </a:r>
            <a:r>
              <a:rPr lang="en-GB" sz="2800" dirty="0"/>
              <a:t/>
            </a:r>
            <a:br>
              <a:rPr lang="en-GB" sz="2800" dirty="0"/>
            </a:br>
            <a:endParaRPr lang="en-US" sz="2600" b="1" dirty="0">
              <a:solidFill>
                <a:srgbClr val="000000"/>
              </a:solidFill>
            </a:endParaRPr>
          </a:p>
        </p:txBody>
      </p:sp>
    </p:spTree>
    <p:extLst>
      <p:ext uri="{BB962C8B-B14F-4D97-AF65-F5344CB8AC3E}">
        <p14:creationId xmlns:p14="http://schemas.microsoft.com/office/powerpoint/2010/main" val="1062699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62500" lnSpcReduction="20000"/>
          </a:bodyPr>
          <a:lstStyle/>
          <a:p>
            <a:pPr marL="0" indent="0">
              <a:buNone/>
            </a:pPr>
            <a:r>
              <a:rPr lang="en-GB" b="1" dirty="0" smtClean="0">
                <a:solidFill>
                  <a:srgbClr val="000000"/>
                </a:solidFill>
              </a:rPr>
              <a:t>Constraints</a:t>
            </a:r>
            <a:endParaRPr lang="en-GB" b="1" dirty="0">
              <a:solidFill>
                <a:srgbClr val="000000"/>
              </a:solidFill>
            </a:endParaRPr>
          </a:p>
          <a:p>
            <a:r>
              <a:rPr lang="en-GB" dirty="0"/>
              <a:t>The assessment of living and learning environment may require the administration of different contextual questionnaires, layered with the results of direct observation and administrative data. </a:t>
            </a:r>
          </a:p>
          <a:p>
            <a:r>
              <a:rPr lang="en-GB" dirty="0"/>
              <a:t>Whenever interviewed, respondents should be asked questions that are formulated with a vocabulary appropriate for grade 5 and below. Also, interviewers may experience a variety of languages, and therefore need translators. </a:t>
            </a:r>
          </a:p>
          <a:p>
            <a:r>
              <a:rPr lang="en-GB" dirty="0"/>
              <a:t>The core of the contextual assessment should be consistent across countries and possibly across strands. The possibility to create a modular component for Strand C should be considered in synergy with Strand B and this will involve the following challenges: </a:t>
            </a:r>
          </a:p>
          <a:p>
            <a:pPr lvl="1"/>
            <a:r>
              <a:rPr lang="en-US" dirty="0"/>
              <a:t>Capturing and describing non‐school-based learning </a:t>
            </a:r>
            <a:r>
              <a:rPr lang="en-US" dirty="0" smtClean="0"/>
              <a:t>opportunities (examples must be listed in here to explain what is non school based).</a:t>
            </a:r>
            <a:endParaRPr lang="en-GB" dirty="0"/>
          </a:p>
          <a:p>
            <a:pPr lvl="1"/>
            <a:r>
              <a:rPr lang="en-US" dirty="0"/>
              <a:t>Including working activities and work-based skill assessment.</a:t>
            </a:r>
            <a:endParaRPr lang="en-GB" dirty="0"/>
          </a:p>
          <a:p>
            <a:endParaRPr lang="en-GB" b="1" dirty="0" smtClean="0">
              <a:solidFill>
                <a:srgbClr val="000000"/>
              </a:solidFill>
            </a:endParaRPr>
          </a:p>
        </p:txBody>
      </p:sp>
      <p:sp>
        <p:nvSpPr>
          <p:cNvPr id="3" name="Slide Number Placeholder 2"/>
          <p:cNvSpPr>
            <a:spLocks noGrp="1"/>
          </p:cNvSpPr>
          <p:nvPr>
            <p:ph type="sldNum" sz="quarter" idx="4"/>
          </p:nvPr>
        </p:nvSpPr>
        <p:spPr/>
        <p:txBody>
          <a:bodyPr/>
          <a:lstStyle/>
          <a:p>
            <a:fld id="{EBC2A2AB-5186-41F9-8C03-14D1F3D42EE9}" type="slidenum">
              <a:rPr lang="en-US" smtClean="0"/>
              <a:pPr/>
              <a:t>17</a:t>
            </a:fld>
            <a:endParaRPr lang="en-US" dirty="0"/>
          </a:p>
        </p:txBody>
      </p:sp>
      <p:sp>
        <p:nvSpPr>
          <p:cNvPr id="4" name="Title 3"/>
          <p:cNvSpPr>
            <a:spLocks noGrp="1"/>
          </p:cNvSpPr>
          <p:nvPr>
            <p:ph type="title"/>
          </p:nvPr>
        </p:nvSpPr>
        <p:spPr/>
        <p:txBody>
          <a:bodyPr/>
          <a:lstStyle/>
          <a:p>
            <a:r>
              <a:rPr lang="en-US" sz="2400" b="1" dirty="0" smtClean="0">
                <a:solidFill>
                  <a:srgbClr val="000000"/>
                </a:solidFill>
              </a:rPr>
              <a:t>Strand C: </a:t>
            </a:r>
            <a:r>
              <a:rPr lang="en-GB" sz="2400" b="1" dirty="0">
                <a:solidFill>
                  <a:srgbClr val="000000"/>
                </a:solidFill>
              </a:rPr>
              <a:t>Designing and developing assessment and analytical frameworks and instruments for </a:t>
            </a:r>
            <a:r>
              <a:rPr lang="en-GB" sz="2400" b="1" dirty="0" smtClean="0">
                <a:solidFill>
                  <a:srgbClr val="000000"/>
                </a:solidFill>
              </a:rPr>
              <a:t>household PISA (4)</a:t>
            </a:r>
            <a:r>
              <a:rPr lang="en-GB" sz="2800" dirty="0"/>
              <a:t/>
            </a:r>
            <a:br>
              <a:rPr lang="en-GB" sz="2800" dirty="0"/>
            </a:br>
            <a:endParaRPr lang="en-US" sz="2600" b="1" dirty="0">
              <a:solidFill>
                <a:srgbClr val="000000"/>
              </a:solidFill>
            </a:endParaRPr>
          </a:p>
        </p:txBody>
      </p:sp>
    </p:spTree>
    <p:extLst>
      <p:ext uri="{BB962C8B-B14F-4D97-AF65-F5344CB8AC3E}">
        <p14:creationId xmlns:p14="http://schemas.microsoft.com/office/powerpoint/2010/main" val="62140101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62500" lnSpcReduction="20000"/>
          </a:bodyPr>
          <a:lstStyle/>
          <a:p>
            <a:pPr marL="0" indent="0">
              <a:buNone/>
            </a:pPr>
            <a:r>
              <a:rPr lang="en-GB" b="1" dirty="0" smtClean="0">
                <a:solidFill>
                  <a:srgbClr val="000000"/>
                </a:solidFill>
              </a:rPr>
              <a:t>Constraints (Continued)</a:t>
            </a:r>
            <a:endParaRPr lang="en-GB" b="1" dirty="0">
              <a:solidFill>
                <a:srgbClr val="000000"/>
              </a:solidFill>
            </a:endParaRPr>
          </a:p>
          <a:p>
            <a:pPr lvl="0"/>
            <a:r>
              <a:rPr lang="en-US" dirty="0"/>
              <a:t>Accounting for potential divides between language at home and school (the problem posed by that divide is among the primary causes of school drop‐out) and language of communication within the household.</a:t>
            </a:r>
            <a:endParaRPr lang="en-GB" dirty="0"/>
          </a:p>
          <a:p>
            <a:pPr lvl="0"/>
            <a:r>
              <a:rPr lang="en-US" dirty="0"/>
              <a:t>Assessing social and infrastructural resources in the community.</a:t>
            </a:r>
            <a:endParaRPr lang="en-GB" dirty="0"/>
          </a:p>
          <a:p>
            <a:pPr lvl="0"/>
            <a:r>
              <a:rPr lang="en-US" dirty="0"/>
              <a:t>Measuring extreme poverty.</a:t>
            </a:r>
            <a:endParaRPr lang="en-GB" dirty="0"/>
          </a:p>
          <a:p>
            <a:pPr lvl="0"/>
            <a:r>
              <a:rPr lang="en-US" dirty="0"/>
              <a:t>Accounting for non‐household based living arrangements.</a:t>
            </a:r>
            <a:endParaRPr lang="en-GB" dirty="0"/>
          </a:p>
          <a:p>
            <a:r>
              <a:rPr lang="en-GB" dirty="0"/>
              <a:t>In some circumstances, </a:t>
            </a:r>
            <a:r>
              <a:rPr lang="en-GB" i="1" dirty="0"/>
              <a:t>e.g.</a:t>
            </a:r>
            <a:r>
              <a:rPr lang="en-GB" dirty="0"/>
              <a:t> interviewing street children, it may be necessary for interviewers to work in pairs.</a:t>
            </a:r>
          </a:p>
          <a:p>
            <a:r>
              <a:rPr lang="en-GB" dirty="0"/>
              <a:t>The contextual questionnaires should be </a:t>
            </a:r>
            <a:r>
              <a:rPr lang="en-GB" dirty="0" smtClean="0"/>
              <a:t>short, effective and simple to administer. </a:t>
            </a:r>
            <a:endParaRPr lang="en-GB" dirty="0"/>
          </a:p>
          <a:p>
            <a:r>
              <a:rPr lang="en-GB" dirty="0"/>
              <a:t>The contextual questionnaires should adapt to a variety of languages and reading/comprehending </a:t>
            </a:r>
            <a:r>
              <a:rPr lang="en-GB" dirty="0" smtClean="0"/>
              <a:t>skills</a:t>
            </a:r>
            <a:r>
              <a:rPr lang="en-GB" dirty="0"/>
              <a:t> </a:t>
            </a:r>
            <a:r>
              <a:rPr lang="en-GB" dirty="0" smtClean="0"/>
              <a:t>as well as to potential forms of disability.</a:t>
            </a:r>
            <a:endParaRPr lang="en-GB" b="1" dirty="0">
              <a:solidFill>
                <a:srgbClr val="000000"/>
              </a:solidFill>
            </a:endParaRPr>
          </a:p>
          <a:p>
            <a:endParaRPr lang="en-US" b="1" dirty="0">
              <a:solidFill>
                <a:srgbClr val="000000"/>
              </a:solidFill>
            </a:endParaRPr>
          </a:p>
        </p:txBody>
      </p:sp>
      <p:sp>
        <p:nvSpPr>
          <p:cNvPr id="3" name="Slide Number Placeholder 2"/>
          <p:cNvSpPr>
            <a:spLocks noGrp="1"/>
          </p:cNvSpPr>
          <p:nvPr>
            <p:ph type="sldNum" sz="quarter" idx="4"/>
          </p:nvPr>
        </p:nvSpPr>
        <p:spPr/>
        <p:txBody>
          <a:bodyPr/>
          <a:lstStyle/>
          <a:p>
            <a:fld id="{EBC2A2AB-5186-41F9-8C03-14D1F3D42EE9}" type="slidenum">
              <a:rPr lang="en-US" smtClean="0"/>
              <a:pPr/>
              <a:t>18</a:t>
            </a:fld>
            <a:endParaRPr lang="en-US" dirty="0"/>
          </a:p>
        </p:txBody>
      </p:sp>
      <p:sp>
        <p:nvSpPr>
          <p:cNvPr id="4" name="Title 3"/>
          <p:cNvSpPr>
            <a:spLocks noGrp="1"/>
          </p:cNvSpPr>
          <p:nvPr>
            <p:ph type="title"/>
          </p:nvPr>
        </p:nvSpPr>
        <p:spPr/>
        <p:txBody>
          <a:bodyPr/>
          <a:lstStyle/>
          <a:p>
            <a:r>
              <a:rPr lang="en-US" sz="2400" b="1" dirty="0" smtClean="0">
                <a:solidFill>
                  <a:srgbClr val="000000"/>
                </a:solidFill>
              </a:rPr>
              <a:t>Strand C: </a:t>
            </a:r>
            <a:r>
              <a:rPr lang="en-GB" sz="2400" b="1" dirty="0">
                <a:solidFill>
                  <a:srgbClr val="000000"/>
                </a:solidFill>
              </a:rPr>
              <a:t>Designing and developing assessment and analytical frameworks and instruments for </a:t>
            </a:r>
            <a:r>
              <a:rPr lang="en-GB" sz="2400" b="1" dirty="0" smtClean="0">
                <a:solidFill>
                  <a:srgbClr val="000000"/>
                </a:solidFill>
              </a:rPr>
              <a:t>household PISA (5)</a:t>
            </a:r>
            <a:r>
              <a:rPr lang="en-GB" sz="2800" dirty="0"/>
              <a:t/>
            </a:r>
            <a:br>
              <a:rPr lang="en-GB" sz="2800" dirty="0"/>
            </a:br>
            <a:endParaRPr lang="en-US" sz="2600" b="1" dirty="0">
              <a:solidFill>
                <a:srgbClr val="000000"/>
              </a:solidFill>
            </a:endParaRPr>
          </a:p>
        </p:txBody>
      </p:sp>
    </p:spTree>
    <p:extLst>
      <p:ext uri="{BB962C8B-B14F-4D97-AF65-F5344CB8AC3E}">
        <p14:creationId xmlns:p14="http://schemas.microsoft.com/office/powerpoint/2010/main" val="314976787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0" indent="0">
              <a:buNone/>
            </a:pPr>
            <a:r>
              <a:rPr lang="en-GB" b="1" dirty="0" smtClean="0">
                <a:solidFill>
                  <a:srgbClr val="000000"/>
                </a:solidFill>
              </a:rPr>
              <a:t>Questions</a:t>
            </a:r>
            <a:endParaRPr lang="en-GB" b="1" dirty="0">
              <a:solidFill>
                <a:srgbClr val="000000"/>
              </a:solidFill>
            </a:endParaRPr>
          </a:p>
          <a:p>
            <a:r>
              <a:rPr lang="en-GB" dirty="0"/>
              <a:t>What collaboration arrangements will the bidder make with other interested assessment institutions </a:t>
            </a:r>
            <a:r>
              <a:rPr lang="en-GB" dirty="0" smtClean="0"/>
              <a:t>(including ASER</a:t>
            </a:r>
            <a:r>
              <a:rPr lang="en-GB" dirty="0"/>
              <a:t>, LAMP, PIAAC, </a:t>
            </a:r>
            <a:r>
              <a:rPr lang="en-GB" dirty="0" smtClean="0"/>
              <a:t>PASEC and </a:t>
            </a:r>
            <a:r>
              <a:rPr lang="en-GB" dirty="0"/>
              <a:t>SACMEQ</a:t>
            </a:r>
            <a:r>
              <a:rPr lang="en-GB" dirty="0" smtClean="0"/>
              <a:t>)?</a:t>
            </a:r>
          </a:p>
          <a:p>
            <a:r>
              <a:rPr lang="en-GB" dirty="0" smtClean="0"/>
              <a:t>Which elements of the assessment (cognitive and contextual) will be comparable across countries and which ones will be country specific?</a:t>
            </a:r>
            <a:endParaRPr lang="en-GB" dirty="0"/>
          </a:p>
          <a:p>
            <a:endParaRPr lang="en-US" b="1" dirty="0">
              <a:solidFill>
                <a:srgbClr val="000000"/>
              </a:solidFill>
            </a:endParaRPr>
          </a:p>
        </p:txBody>
      </p:sp>
      <p:sp>
        <p:nvSpPr>
          <p:cNvPr id="3" name="Slide Number Placeholder 2"/>
          <p:cNvSpPr>
            <a:spLocks noGrp="1"/>
          </p:cNvSpPr>
          <p:nvPr>
            <p:ph type="sldNum" sz="quarter" idx="4"/>
          </p:nvPr>
        </p:nvSpPr>
        <p:spPr/>
        <p:txBody>
          <a:bodyPr/>
          <a:lstStyle/>
          <a:p>
            <a:fld id="{EBC2A2AB-5186-41F9-8C03-14D1F3D42EE9}" type="slidenum">
              <a:rPr lang="en-US" smtClean="0"/>
              <a:pPr/>
              <a:t>19</a:t>
            </a:fld>
            <a:endParaRPr lang="en-US" dirty="0"/>
          </a:p>
        </p:txBody>
      </p:sp>
      <p:sp>
        <p:nvSpPr>
          <p:cNvPr id="4" name="Title 3"/>
          <p:cNvSpPr>
            <a:spLocks noGrp="1"/>
          </p:cNvSpPr>
          <p:nvPr>
            <p:ph type="title"/>
          </p:nvPr>
        </p:nvSpPr>
        <p:spPr/>
        <p:txBody>
          <a:bodyPr/>
          <a:lstStyle/>
          <a:p>
            <a:r>
              <a:rPr lang="en-US" sz="2400" b="1" dirty="0" smtClean="0">
                <a:solidFill>
                  <a:srgbClr val="000000"/>
                </a:solidFill>
              </a:rPr>
              <a:t>Strand C: </a:t>
            </a:r>
            <a:r>
              <a:rPr lang="en-GB" sz="2400" b="1" dirty="0">
                <a:solidFill>
                  <a:srgbClr val="000000"/>
                </a:solidFill>
              </a:rPr>
              <a:t>Designing and developing assessment and analytical frameworks and instruments for </a:t>
            </a:r>
            <a:r>
              <a:rPr lang="en-GB" sz="2400" b="1" dirty="0" smtClean="0">
                <a:solidFill>
                  <a:srgbClr val="000000"/>
                </a:solidFill>
              </a:rPr>
              <a:t>household PISA (6)</a:t>
            </a:r>
            <a:r>
              <a:rPr lang="en-GB" sz="2800" dirty="0"/>
              <a:t/>
            </a:r>
            <a:br>
              <a:rPr lang="en-GB" sz="2800" dirty="0"/>
            </a:br>
            <a:endParaRPr lang="en-US" sz="2600" b="1" dirty="0">
              <a:solidFill>
                <a:srgbClr val="000000"/>
              </a:solidFill>
            </a:endParaRPr>
          </a:p>
        </p:txBody>
      </p:sp>
    </p:spTree>
    <p:extLst>
      <p:ext uri="{BB962C8B-B14F-4D97-AF65-F5344CB8AC3E}">
        <p14:creationId xmlns:p14="http://schemas.microsoft.com/office/powerpoint/2010/main" val="15485923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8000" y="1412776"/>
            <a:ext cx="8218800" cy="4714424"/>
          </a:xfrm>
        </p:spPr>
        <p:txBody>
          <a:bodyPr>
            <a:noAutofit/>
          </a:bodyPr>
          <a:lstStyle/>
          <a:p>
            <a:pPr marL="0" indent="0">
              <a:buNone/>
            </a:pPr>
            <a:r>
              <a:rPr lang="en-GB" sz="1400" b="1" i="1" dirty="0" smtClean="0"/>
              <a:t>Requirements</a:t>
            </a:r>
            <a:endParaRPr lang="en-GB" sz="1400" b="1" i="1" dirty="0"/>
          </a:p>
          <a:p>
            <a:r>
              <a:rPr lang="en-GB" sz="1400" dirty="0" smtClean="0"/>
              <a:t>The bidder is required to collaborate with Strand A and B on all aspects of the project. </a:t>
            </a:r>
          </a:p>
          <a:p>
            <a:r>
              <a:rPr lang="en-GB" sz="1400" dirty="0" smtClean="0"/>
              <a:t>Bidders should clearly state what is their definition of in and out of school considering that presence in school is a process, not a dichotomy.</a:t>
            </a:r>
          </a:p>
          <a:p>
            <a:r>
              <a:rPr lang="en-GB" sz="1400" dirty="0" smtClean="0"/>
              <a:t>The bidders should propose how they are going to work with Strands A and B to ensure the coverage of the 15 year old cohort, in-school and out-of-school.</a:t>
            </a:r>
          </a:p>
          <a:p>
            <a:r>
              <a:rPr lang="en-GB" sz="1400" dirty="0" smtClean="0"/>
              <a:t>The </a:t>
            </a:r>
            <a:r>
              <a:rPr lang="en-GB" sz="1400" dirty="0"/>
              <a:t>successful bidders will have to agree with relevant national authorities and the international contractor for Strand A on a definition for in-school and out-of-school that is standardised and consistent across countries. As part of this, in each country it will be necessary to determine and agree which alternative programmes, if any, count as equivalent to being in school. The bidders should therefore explain in their proposals how they propose to determine and agree these definitions and to standardise them across the countries. </a:t>
            </a:r>
          </a:p>
          <a:p>
            <a:r>
              <a:rPr lang="en-GB" sz="1400" dirty="0" smtClean="0"/>
              <a:t>Strand A contractor takes leadership of  the assessment process (review and decisions on Strand A and B will be taken by the time that Strand C contractor is selected. We need to clarify where degrees of freedom are and where constraints and key decisions are made and contractors should comply with-Idea is that Strand C contractor will work within the framework set by Strand A contractor-Idea of a checklist).</a:t>
            </a:r>
          </a:p>
          <a:p>
            <a:r>
              <a:rPr lang="en-GB" sz="1400" dirty="0" smtClean="0"/>
              <a:t>The </a:t>
            </a:r>
            <a:r>
              <a:rPr lang="en-GB" sz="1400" dirty="0"/>
              <a:t>successful bidder will need to liaise with the Contractor for Strand B regarding how the contextual questionnaires for Strand C will be sufficiently detailed and comprehensive to capture the whole range of Non-Formal Education (NFE) and be cleared with the national authorities. </a:t>
            </a:r>
          </a:p>
          <a:p>
            <a:r>
              <a:rPr lang="en-GB" sz="1400" dirty="0" smtClean="0"/>
              <a:t>The successful bidder should explain how they are going to approach 15 year olds from the perspective of the household rather than the school</a:t>
            </a:r>
            <a:r>
              <a:rPr lang="en-GB" sz="1400" dirty="0"/>
              <a:t>.</a:t>
            </a:r>
            <a:endParaRPr lang="en-GB" sz="1400" dirty="0" smtClean="0"/>
          </a:p>
        </p:txBody>
      </p:sp>
      <p:sp>
        <p:nvSpPr>
          <p:cNvPr id="4" name="Title 1"/>
          <p:cNvSpPr>
            <a:spLocks noGrp="1"/>
          </p:cNvSpPr>
          <p:nvPr>
            <p:ph type="title"/>
          </p:nvPr>
        </p:nvSpPr>
        <p:spPr>
          <a:xfrm>
            <a:off x="1043608" y="188640"/>
            <a:ext cx="8100392" cy="864096"/>
          </a:xfrm>
        </p:spPr>
        <p:txBody>
          <a:bodyPr>
            <a:noAutofit/>
          </a:bodyPr>
          <a:lstStyle/>
          <a:p>
            <a:r>
              <a:rPr lang="en-GB" sz="2400" b="1" dirty="0" smtClean="0">
                <a:solidFill>
                  <a:srgbClr val="000000"/>
                </a:solidFill>
              </a:rPr>
              <a:t/>
            </a:r>
            <a:br>
              <a:rPr lang="en-GB" sz="2400" b="1" dirty="0" smtClean="0">
                <a:solidFill>
                  <a:srgbClr val="000000"/>
                </a:solidFill>
              </a:rPr>
            </a:br>
            <a:r>
              <a:rPr lang="en-GB" sz="2400" b="1" dirty="0" smtClean="0">
                <a:solidFill>
                  <a:srgbClr val="000000"/>
                </a:solidFill>
              </a:rPr>
              <a:t>Strand C: </a:t>
            </a:r>
            <a:r>
              <a:rPr lang="en-GB" sz="2400" b="1" dirty="0"/>
              <a:t>Defining cohort assessment in-school and out-of-school</a:t>
            </a:r>
            <a:br>
              <a:rPr lang="en-GB" sz="2400" b="1" dirty="0"/>
            </a:br>
            <a:r>
              <a:rPr lang="en-GB" sz="2400" b="1" i="1" dirty="0"/>
              <a:t/>
            </a:r>
            <a:br>
              <a:rPr lang="en-GB" sz="2400" b="1" i="1" dirty="0"/>
            </a:br>
            <a:endParaRPr lang="en-GB" sz="2400" b="1" dirty="0">
              <a:solidFill>
                <a:srgbClr val="000000"/>
              </a:solidFill>
            </a:endParaRPr>
          </a:p>
        </p:txBody>
      </p:sp>
    </p:spTree>
    <p:extLst>
      <p:ext uri="{BB962C8B-B14F-4D97-AF65-F5344CB8AC3E}">
        <p14:creationId xmlns:p14="http://schemas.microsoft.com/office/powerpoint/2010/main" val="124024638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8000" y="1484784"/>
            <a:ext cx="8218800" cy="4642416"/>
          </a:xfrm>
        </p:spPr>
        <p:txBody>
          <a:bodyPr>
            <a:noAutofit/>
          </a:bodyPr>
          <a:lstStyle/>
          <a:p>
            <a:pPr marL="0" indent="0">
              <a:buNone/>
            </a:pPr>
            <a:r>
              <a:rPr lang="en-GB" sz="2400" b="1" dirty="0" smtClean="0"/>
              <a:t>Requirements </a:t>
            </a:r>
            <a:r>
              <a:rPr lang="en-GB" sz="2400" b="1" dirty="0"/>
              <a:t>in developing </a:t>
            </a:r>
            <a:r>
              <a:rPr lang="en-GB" sz="2400" b="1" dirty="0" smtClean="0"/>
              <a:t>manuals</a:t>
            </a:r>
            <a:endParaRPr lang="en-GB" sz="2400" b="1" dirty="0"/>
          </a:p>
          <a:p>
            <a:r>
              <a:rPr lang="en-GB" sz="2400" dirty="0" smtClean="0"/>
              <a:t>Bidders</a:t>
            </a:r>
            <a:r>
              <a:rPr lang="en-GB" sz="2400" dirty="0"/>
              <a:t>, if successful, should expect to follow the models/templates of the current PISA </a:t>
            </a:r>
            <a:r>
              <a:rPr lang="en-GB" sz="2400" dirty="0" smtClean="0"/>
              <a:t>models/standards </a:t>
            </a:r>
            <a:r>
              <a:rPr lang="en-GB" sz="2400" dirty="0"/>
              <a:t>when it comes to preparing manuals in support of Strand </a:t>
            </a:r>
            <a:r>
              <a:rPr lang="en-GB" sz="2400" dirty="0" smtClean="0"/>
              <a:t>C.</a:t>
            </a:r>
          </a:p>
          <a:p>
            <a:r>
              <a:rPr lang="en-GB" sz="2400" dirty="0"/>
              <a:t>The manuals to be developed by contractors and sub-contractors should include considerations of meeting place, sensitivity and timing</a:t>
            </a:r>
            <a:r>
              <a:rPr lang="en-GB" sz="2400" dirty="0" smtClean="0"/>
              <a:t>.</a:t>
            </a:r>
          </a:p>
          <a:p>
            <a:r>
              <a:rPr lang="en-GB" sz="2400" dirty="0" smtClean="0"/>
              <a:t>Drafts </a:t>
            </a:r>
            <a:r>
              <a:rPr lang="en-GB" sz="2400" dirty="0"/>
              <a:t>of the manuals and standards will be submitted by the international contractor for </a:t>
            </a:r>
            <a:r>
              <a:rPr lang="en-GB" sz="2400" dirty="0" smtClean="0"/>
              <a:t>Strand </a:t>
            </a:r>
            <a:r>
              <a:rPr lang="en-GB" sz="2400" dirty="0"/>
              <a:t>C to the OECD PISA Secretariat for checking and approval with reference to the </a:t>
            </a:r>
            <a:r>
              <a:rPr lang="en-GB" sz="2400" dirty="0" smtClean="0"/>
              <a:t>International </a:t>
            </a:r>
            <a:r>
              <a:rPr lang="en-GB" sz="2400" dirty="0"/>
              <a:t>Advisory Group</a:t>
            </a:r>
            <a:r>
              <a:rPr lang="en-GB" sz="2400" dirty="0" smtClean="0"/>
              <a:t>.</a:t>
            </a:r>
            <a:endParaRPr lang="en-GB" sz="2400" dirty="0"/>
          </a:p>
        </p:txBody>
      </p:sp>
      <p:sp>
        <p:nvSpPr>
          <p:cNvPr id="4" name="Title 1"/>
          <p:cNvSpPr>
            <a:spLocks noGrp="1"/>
          </p:cNvSpPr>
          <p:nvPr>
            <p:ph type="title"/>
          </p:nvPr>
        </p:nvSpPr>
        <p:spPr>
          <a:xfrm>
            <a:off x="1043608" y="332656"/>
            <a:ext cx="8100392" cy="720080"/>
          </a:xfrm>
        </p:spPr>
        <p:txBody>
          <a:bodyPr>
            <a:noAutofit/>
          </a:bodyPr>
          <a:lstStyle/>
          <a:p>
            <a:r>
              <a:rPr lang="en-GB" sz="2400" b="1" dirty="0" smtClean="0">
                <a:solidFill>
                  <a:srgbClr val="000000"/>
                </a:solidFill>
              </a:rPr>
              <a:t/>
            </a:r>
            <a:br>
              <a:rPr lang="en-GB" sz="2400" b="1" dirty="0" smtClean="0">
                <a:solidFill>
                  <a:srgbClr val="000000"/>
                </a:solidFill>
              </a:rPr>
            </a:br>
            <a:r>
              <a:rPr lang="en-GB" sz="2400" b="1" dirty="0" smtClean="0">
                <a:solidFill>
                  <a:srgbClr val="000000"/>
                </a:solidFill>
              </a:rPr>
              <a:t>Strand C: Additional requirements</a:t>
            </a:r>
            <a:r>
              <a:rPr lang="en-GB" sz="2400" b="1" i="1" dirty="0"/>
              <a:t/>
            </a:r>
            <a:br>
              <a:rPr lang="en-GB" sz="2400" b="1" i="1" dirty="0"/>
            </a:br>
            <a:endParaRPr lang="en-GB" sz="2400" b="1" dirty="0">
              <a:solidFill>
                <a:srgbClr val="000000"/>
              </a:solidFill>
            </a:endParaRPr>
          </a:p>
        </p:txBody>
      </p:sp>
    </p:spTree>
    <p:extLst>
      <p:ext uri="{BB962C8B-B14F-4D97-AF65-F5344CB8AC3E}">
        <p14:creationId xmlns:p14="http://schemas.microsoft.com/office/powerpoint/2010/main" val="207164008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dirty="0" smtClean="0"/>
              <a:t>Add assets in the contextual questionnaire</a:t>
            </a:r>
          </a:p>
          <a:p>
            <a:r>
              <a:rPr lang="en-CA" dirty="0" smtClean="0"/>
              <a:t>Add </a:t>
            </a:r>
            <a:r>
              <a:rPr lang="en-CA" smtClean="0"/>
              <a:t>an analysis </a:t>
            </a:r>
            <a:r>
              <a:rPr lang="en-CA" dirty="0" smtClean="0"/>
              <a:t>plan</a:t>
            </a:r>
          </a:p>
          <a:p>
            <a:endParaRPr lang="en-CA" dirty="0"/>
          </a:p>
        </p:txBody>
      </p:sp>
      <p:sp>
        <p:nvSpPr>
          <p:cNvPr id="3" name="Slide Number Placeholder 2"/>
          <p:cNvSpPr>
            <a:spLocks noGrp="1"/>
          </p:cNvSpPr>
          <p:nvPr>
            <p:ph type="sldNum" sz="quarter" idx="4"/>
          </p:nvPr>
        </p:nvSpPr>
        <p:spPr/>
        <p:txBody>
          <a:bodyPr/>
          <a:lstStyle/>
          <a:p>
            <a:fld id="{EBC2A2AB-5186-41F9-8C03-14D1F3D42EE9}" type="slidenum">
              <a:rPr lang="en-US" smtClean="0"/>
              <a:pPr/>
              <a:t>21</a:t>
            </a:fld>
            <a:endParaRPr lang="en-US" dirty="0"/>
          </a:p>
        </p:txBody>
      </p:sp>
      <p:sp>
        <p:nvSpPr>
          <p:cNvPr id="4" name="Title 3"/>
          <p:cNvSpPr>
            <a:spLocks noGrp="1"/>
          </p:cNvSpPr>
          <p:nvPr>
            <p:ph type="title"/>
          </p:nvPr>
        </p:nvSpPr>
        <p:spPr/>
        <p:txBody>
          <a:bodyPr/>
          <a:lstStyle/>
          <a:p>
            <a:endParaRPr lang="en-CA"/>
          </a:p>
        </p:txBody>
      </p:sp>
    </p:spTree>
    <p:extLst>
      <p:ext uri="{BB962C8B-B14F-4D97-AF65-F5344CB8AC3E}">
        <p14:creationId xmlns:p14="http://schemas.microsoft.com/office/powerpoint/2010/main" val="13589076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8000" y="1412776"/>
            <a:ext cx="8218800" cy="4896544"/>
          </a:xfrm>
        </p:spPr>
        <p:txBody>
          <a:bodyPr>
            <a:noAutofit/>
          </a:bodyPr>
          <a:lstStyle/>
          <a:p>
            <a:pPr marL="0" indent="0">
              <a:buNone/>
            </a:pPr>
            <a:r>
              <a:rPr lang="en-GB" sz="1400" b="1" dirty="0">
                <a:solidFill>
                  <a:srgbClr val="000000"/>
                </a:solidFill>
              </a:rPr>
              <a:t>Requirements</a:t>
            </a:r>
          </a:p>
          <a:p>
            <a:r>
              <a:rPr lang="en-GB" sz="1800" dirty="0"/>
              <a:t>Bidders should </a:t>
            </a:r>
            <a:r>
              <a:rPr lang="en-GB" sz="1800" dirty="0" smtClean="0"/>
              <a:t>work with countries and explain </a:t>
            </a:r>
            <a:r>
              <a:rPr lang="en-GB" sz="1800" dirty="0"/>
              <a:t>how they are going to search for any additional information about 15 year olds and how they might go about exploring identified discrepancies</a:t>
            </a:r>
            <a:r>
              <a:rPr lang="en-GB" sz="1800" dirty="0" smtClean="0"/>
              <a:t>.</a:t>
            </a:r>
          </a:p>
          <a:p>
            <a:pPr lvl="0"/>
            <a:r>
              <a:rPr lang="en-GB" sz="1800" dirty="0" smtClean="0"/>
              <a:t>Bidders </a:t>
            </a:r>
            <a:r>
              <a:rPr lang="en-GB" sz="1800" dirty="0"/>
              <a:t>should </a:t>
            </a:r>
            <a:r>
              <a:rPr lang="en-GB" sz="1800" dirty="0" smtClean="0"/>
              <a:t>work with countries to collect </a:t>
            </a:r>
            <a:r>
              <a:rPr lang="en-GB" sz="1800" dirty="0"/>
              <a:t>information about people with special education needs and minority </a:t>
            </a:r>
            <a:r>
              <a:rPr lang="en-GB" sz="1800" dirty="0" smtClean="0"/>
              <a:t>groups, however defined,  in innovative ways,  and allocate </a:t>
            </a:r>
            <a:r>
              <a:rPr lang="en-GB" sz="1800" dirty="0"/>
              <a:t>resources and time to review existing surveys of the disabled and of minority groups</a:t>
            </a:r>
            <a:r>
              <a:rPr lang="en-GB" sz="1800" dirty="0" smtClean="0"/>
              <a:t>.</a:t>
            </a:r>
          </a:p>
          <a:p>
            <a:r>
              <a:rPr lang="en-GB" sz="1800" dirty="0" smtClean="0"/>
              <a:t>Where </a:t>
            </a:r>
            <a:r>
              <a:rPr lang="en-GB" sz="1800" dirty="0"/>
              <a:t>there are large discrepancies in the population estimates between data collected by and reported to international organisations and DHS surveys, the Bidders should dedicate resources and time to analyse appropriate national data. Special attention should be paid to the problems of inter-</a:t>
            </a:r>
            <a:r>
              <a:rPr lang="en-GB" sz="1800" dirty="0" err="1"/>
              <a:t>censal</a:t>
            </a:r>
            <a:r>
              <a:rPr lang="en-GB" sz="1800" dirty="0"/>
              <a:t> migration and of missing groups. Bidders should adjust the estimates to take account of omissions from household surveys. The suggestion for generating adjusted numbers should be discussed with national committees</a:t>
            </a:r>
            <a:r>
              <a:rPr lang="en-GB" sz="1800" dirty="0" smtClean="0"/>
              <a:t>.</a:t>
            </a:r>
            <a:endParaRPr lang="en-GB" sz="1800" b="1" dirty="0" smtClean="0">
              <a:solidFill>
                <a:srgbClr val="000000"/>
              </a:solidFill>
            </a:endParaRPr>
          </a:p>
        </p:txBody>
      </p:sp>
      <p:sp>
        <p:nvSpPr>
          <p:cNvPr id="3" name="Slide Number Placeholder 2"/>
          <p:cNvSpPr>
            <a:spLocks noGrp="1"/>
          </p:cNvSpPr>
          <p:nvPr>
            <p:ph type="sldNum" sz="quarter" idx="4"/>
          </p:nvPr>
        </p:nvSpPr>
        <p:spPr/>
        <p:txBody>
          <a:bodyPr/>
          <a:lstStyle/>
          <a:p>
            <a:fld id="{EBC2A2AB-5186-41F9-8C03-14D1F3D42EE9}" type="slidenum">
              <a:rPr lang="en-US" smtClean="0"/>
              <a:pPr/>
              <a:t>3</a:t>
            </a:fld>
            <a:endParaRPr lang="en-US" dirty="0"/>
          </a:p>
        </p:txBody>
      </p:sp>
      <p:sp>
        <p:nvSpPr>
          <p:cNvPr id="4" name="Title 3"/>
          <p:cNvSpPr>
            <a:spLocks noGrp="1"/>
          </p:cNvSpPr>
          <p:nvPr>
            <p:ph type="title"/>
          </p:nvPr>
        </p:nvSpPr>
        <p:spPr/>
        <p:txBody>
          <a:bodyPr/>
          <a:lstStyle/>
          <a:p>
            <a:pPr lvl="0"/>
            <a:r>
              <a:rPr lang="en-US" sz="2400" b="1" dirty="0" smtClean="0">
                <a:solidFill>
                  <a:srgbClr val="000000"/>
                </a:solidFill>
              </a:rPr>
              <a:t>Strand C: </a:t>
            </a:r>
            <a:r>
              <a:rPr lang="en-GB" sz="2400" b="1" dirty="0">
                <a:solidFill>
                  <a:srgbClr val="000000"/>
                </a:solidFill>
              </a:rPr>
              <a:t>Counting and locating 15 year </a:t>
            </a:r>
            <a:r>
              <a:rPr lang="en-GB" sz="2400" b="1" dirty="0" smtClean="0">
                <a:solidFill>
                  <a:srgbClr val="000000"/>
                </a:solidFill>
              </a:rPr>
              <a:t>olds (1)</a:t>
            </a:r>
            <a:endParaRPr lang="en-US" sz="2400" b="1" dirty="0">
              <a:solidFill>
                <a:srgbClr val="000000"/>
              </a:solidFill>
            </a:endParaRPr>
          </a:p>
        </p:txBody>
      </p:sp>
    </p:spTree>
    <p:extLst>
      <p:ext uri="{BB962C8B-B14F-4D97-AF65-F5344CB8AC3E}">
        <p14:creationId xmlns:p14="http://schemas.microsoft.com/office/powerpoint/2010/main" val="29888867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8000" y="1412776"/>
            <a:ext cx="8218800" cy="4896544"/>
          </a:xfrm>
        </p:spPr>
        <p:txBody>
          <a:bodyPr>
            <a:noAutofit/>
          </a:bodyPr>
          <a:lstStyle/>
          <a:p>
            <a:pPr marL="0" indent="0">
              <a:buNone/>
            </a:pPr>
            <a:r>
              <a:rPr lang="en-GB" sz="2000" b="1" dirty="0" smtClean="0">
                <a:solidFill>
                  <a:srgbClr val="000000"/>
                </a:solidFill>
              </a:rPr>
              <a:t>Constraints</a:t>
            </a:r>
            <a:endParaRPr lang="en-GB" sz="2000" b="1" dirty="0">
              <a:solidFill>
                <a:srgbClr val="000000"/>
              </a:solidFill>
            </a:endParaRPr>
          </a:p>
          <a:p>
            <a:r>
              <a:rPr lang="en-GB" sz="2000" dirty="0"/>
              <a:t>Population (census-based) data may be quite out</a:t>
            </a:r>
            <a:r>
              <a:rPr lang="en-GB" sz="2000" i="1" dirty="0"/>
              <a:t>-</a:t>
            </a:r>
            <a:r>
              <a:rPr lang="en-GB" sz="2000" dirty="0"/>
              <a:t>of-date</a:t>
            </a:r>
            <a:r>
              <a:rPr lang="en-GB" sz="2000" i="1" dirty="0"/>
              <a:t>.</a:t>
            </a:r>
            <a:r>
              <a:rPr lang="en-GB" sz="2000" dirty="0"/>
              <a:t> Household survey data are limited in their coverage of marginal or vulnerable </a:t>
            </a:r>
            <a:r>
              <a:rPr lang="en-GB" sz="2000" dirty="0" smtClean="0"/>
              <a:t>groups.</a:t>
            </a:r>
          </a:p>
          <a:p>
            <a:pPr marL="0" indent="0">
              <a:buNone/>
            </a:pPr>
            <a:r>
              <a:rPr lang="en-GB" sz="2000" b="1" dirty="0" smtClean="0">
                <a:solidFill>
                  <a:srgbClr val="000000"/>
                </a:solidFill>
              </a:rPr>
              <a:t>Questions</a:t>
            </a:r>
            <a:endParaRPr lang="en-GB" sz="2000" b="1" dirty="0">
              <a:solidFill>
                <a:srgbClr val="000000"/>
              </a:solidFill>
            </a:endParaRPr>
          </a:p>
          <a:p>
            <a:r>
              <a:rPr lang="en-GB" sz="2000" dirty="0" smtClean="0"/>
              <a:t>Based on the target population agreed with each country, are </a:t>
            </a:r>
            <a:r>
              <a:rPr lang="en-GB" sz="2000" dirty="0"/>
              <a:t>there any other possible methodological approaches for counting and locating 15 year olds </a:t>
            </a:r>
            <a:r>
              <a:rPr lang="en-GB" sz="2000" dirty="0" smtClean="0"/>
              <a:t>and developing rules for constructing a </a:t>
            </a:r>
            <a:r>
              <a:rPr lang="en-GB" sz="2000" dirty="0"/>
              <a:t>sampling frame?</a:t>
            </a:r>
          </a:p>
          <a:p>
            <a:r>
              <a:rPr lang="en-GB" sz="2000" dirty="0"/>
              <a:t>What are the implications for the approach to sampling, interviewing and testing if the age bracket is extended to 14 to 16? What are the cost implications? </a:t>
            </a:r>
          </a:p>
          <a:p>
            <a:r>
              <a:rPr lang="en-GB" sz="2000" dirty="0"/>
              <a:t>How will the bidder approach situations where the age of an individual is uncertain because, for example, there are no official records available or because even the individual or their care giver is uncertain about his or her age</a:t>
            </a:r>
            <a:r>
              <a:rPr lang="en-GB" sz="2000" dirty="0" smtClean="0"/>
              <a:t>?</a:t>
            </a:r>
            <a:endParaRPr lang="en-US" sz="2000" b="1" dirty="0">
              <a:solidFill>
                <a:srgbClr val="000000"/>
              </a:solidFill>
            </a:endParaRPr>
          </a:p>
        </p:txBody>
      </p:sp>
      <p:sp>
        <p:nvSpPr>
          <p:cNvPr id="3" name="Slide Number Placeholder 2"/>
          <p:cNvSpPr>
            <a:spLocks noGrp="1"/>
          </p:cNvSpPr>
          <p:nvPr>
            <p:ph type="sldNum" sz="quarter" idx="4"/>
          </p:nvPr>
        </p:nvSpPr>
        <p:spPr/>
        <p:txBody>
          <a:bodyPr/>
          <a:lstStyle/>
          <a:p>
            <a:fld id="{EBC2A2AB-5186-41F9-8C03-14D1F3D42EE9}" type="slidenum">
              <a:rPr lang="en-US" smtClean="0"/>
              <a:pPr/>
              <a:t>4</a:t>
            </a:fld>
            <a:endParaRPr lang="en-US" dirty="0"/>
          </a:p>
        </p:txBody>
      </p:sp>
      <p:sp>
        <p:nvSpPr>
          <p:cNvPr id="4" name="Title 3"/>
          <p:cNvSpPr>
            <a:spLocks noGrp="1"/>
          </p:cNvSpPr>
          <p:nvPr>
            <p:ph type="title"/>
          </p:nvPr>
        </p:nvSpPr>
        <p:spPr/>
        <p:txBody>
          <a:bodyPr/>
          <a:lstStyle/>
          <a:p>
            <a:pPr lvl="0"/>
            <a:r>
              <a:rPr lang="en-US" sz="2400" b="1" dirty="0" smtClean="0">
                <a:solidFill>
                  <a:srgbClr val="000000"/>
                </a:solidFill>
              </a:rPr>
              <a:t>Strand C: </a:t>
            </a:r>
            <a:r>
              <a:rPr lang="en-GB" sz="2400" b="1" dirty="0">
                <a:solidFill>
                  <a:srgbClr val="000000"/>
                </a:solidFill>
              </a:rPr>
              <a:t>Counting and locating 15 year </a:t>
            </a:r>
            <a:r>
              <a:rPr lang="en-GB" sz="2400" b="1" dirty="0" smtClean="0">
                <a:solidFill>
                  <a:srgbClr val="000000"/>
                </a:solidFill>
              </a:rPr>
              <a:t>olds (2)</a:t>
            </a:r>
            <a:endParaRPr lang="en-US" sz="2400" b="1" dirty="0">
              <a:solidFill>
                <a:srgbClr val="000000"/>
              </a:solidFill>
            </a:endParaRPr>
          </a:p>
        </p:txBody>
      </p:sp>
    </p:spTree>
    <p:extLst>
      <p:ext uri="{BB962C8B-B14F-4D97-AF65-F5344CB8AC3E}">
        <p14:creationId xmlns:p14="http://schemas.microsoft.com/office/powerpoint/2010/main" val="4823838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8000" y="1412776"/>
            <a:ext cx="8218800" cy="4714424"/>
          </a:xfrm>
        </p:spPr>
        <p:txBody>
          <a:bodyPr>
            <a:normAutofit fontScale="32500" lnSpcReduction="20000"/>
          </a:bodyPr>
          <a:lstStyle/>
          <a:p>
            <a:pPr marL="0" indent="0">
              <a:buNone/>
            </a:pPr>
            <a:r>
              <a:rPr lang="en-GB" sz="6200" b="1" dirty="0">
                <a:solidFill>
                  <a:srgbClr val="000000"/>
                </a:solidFill>
              </a:rPr>
              <a:t>Requirements</a:t>
            </a:r>
          </a:p>
          <a:p>
            <a:r>
              <a:rPr lang="en-GB" sz="6200" dirty="0"/>
              <a:t>Bidders should explain their </a:t>
            </a:r>
            <a:r>
              <a:rPr lang="en-GB" sz="6200" dirty="0" smtClean="0"/>
              <a:t>parameters to construct </a:t>
            </a:r>
            <a:r>
              <a:rPr lang="en-GB" sz="6200" dirty="0"/>
              <a:t>a sample and, if they are going to design a probability sample, specify whether and how they are going to collaborate with the contractor for Strand </a:t>
            </a:r>
            <a:r>
              <a:rPr lang="en-GB" sz="6200" dirty="0" smtClean="0"/>
              <a:t>A. </a:t>
            </a:r>
            <a:r>
              <a:rPr lang="en-GB" sz="6200" dirty="0"/>
              <a:t>Bidders should propose a concrete sample size and spell out in detail the assumptions made to estimate the proposed sample size</a:t>
            </a:r>
            <a:r>
              <a:rPr lang="en-GB" sz="6200" dirty="0" smtClean="0"/>
              <a:t>.</a:t>
            </a:r>
          </a:p>
          <a:p>
            <a:r>
              <a:rPr lang="en-GB" sz="6200" dirty="0" smtClean="0"/>
              <a:t>Bidders should discuss with the country on the stratification approach (….to re-word).</a:t>
            </a:r>
            <a:endParaRPr lang="en-GB" sz="6200" dirty="0"/>
          </a:p>
          <a:p>
            <a:r>
              <a:rPr lang="en-GB" sz="6200" dirty="0"/>
              <a:t>Bidders should discuss the pros and cons of each approach to sampling. The two main options to compare and discuss are: (</a:t>
            </a:r>
            <a:r>
              <a:rPr lang="en-GB" sz="6200" dirty="0" err="1"/>
              <a:t>i</a:t>
            </a:r>
            <a:r>
              <a:rPr lang="en-GB" sz="6200" dirty="0"/>
              <a:t>) to list all households reporting a 15 year old in the household and then arrange an appointment to interview them subsequently; and (ii) to record both precise age and school attendance status at the same time. Bidders should make their own evaluation. </a:t>
            </a:r>
          </a:p>
          <a:p>
            <a:r>
              <a:rPr lang="en-GB" sz="6200" dirty="0"/>
              <a:t>The bidders should include suggestions as to how </a:t>
            </a:r>
            <a:r>
              <a:rPr lang="en-GB" sz="6200" dirty="0" smtClean="0"/>
              <a:t>to control for potential </a:t>
            </a:r>
            <a:r>
              <a:rPr lang="en-GB" sz="6200" dirty="0"/>
              <a:t>biases and how this possible bias could be monitored or </a:t>
            </a:r>
            <a:r>
              <a:rPr lang="en-GB" sz="6200" dirty="0" smtClean="0"/>
              <a:t>minimised</a:t>
            </a:r>
            <a:r>
              <a:rPr lang="en-GB" sz="6200" dirty="0"/>
              <a:t>.</a:t>
            </a:r>
          </a:p>
          <a:p>
            <a:endParaRPr lang="en-GB" b="1" dirty="0" smtClean="0">
              <a:solidFill>
                <a:srgbClr val="000000"/>
              </a:solidFill>
            </a:endParaRPr>
          </a:p>
          <a:p>
            <a:pPr marL="0" indent="0">
              <a:buNone/>
            </a:pPr>
            <a:endParaRPr lang="en-GB" b="1" dirty="0" smtClean="0">
              <a:solidFill>
                <a:srgbClr val="000000"/>
              </a:solidFill>
            </a:endParaRPr>
          </a:p>
          <a:p>
            <a:pPr marL="0" indent="0">
              <a:buNone/>
            </a:pPr>
            <a:endParaRPr lang="en-US" b="1" dirty="0">
              <a:solidFill>
                <a:srgbClr val="000000"/>
              </a:solidFill>
            </a:endParaRPr>
          </a:p>
        </p:txBody>
      </p:sp>
      <p:sp>
        <p:nvSpPr>
          <p:cNvPr id="3" name="Slide Number Placeholder 2"/>
          <p:cNvSpPr>
            <a:spLocks noGrp="1"/>
          </p:cNvSpPr>
          <p:nvPr>
            <p:ph type="sldNum" sz="quarter" idx="4"/>
          </p:nvPr>
        </p:nvSpPr>
        <p:spPr/>
        <p:txBody>
          <a:bodyPr/>
          <a:lstStyle/>
          <a:p>
            <a:fld id="{EBC2A2AB-5186-41F9-8C03-14D1F3D42EE9}" type="slidenum">
              <a:rPr lang="en-US" smtClean="0"/>
              <a:pPr/>
              <a:t>5</a:t>
            </a:fld>
            <a:endParaRPr lang="en-US" dirty="0"/>
          </a:p>
        </p:txBody>
      </p:sp>
      <p:sp>
        <p:nvSpPr>
          <p:cNvPr id="4" name="Title 3"/>
          <p:cNvSpPr>
            <a:spLocks noGrp="1"/>
          </p:cNvSpPr>
          <p:nvPr>
            <p:ph type="title"/>
          </p:nvPr>
        </p:nvSpPr>
        <p:spPr/>
        <p:txBody>
          <a:bodyPr/>
          <a:lstStyle/>
          <a:p>
            <a:r>
              <a:rPr lang="en-US" sz="2600" b="1" dirty="0" smtClean="0">
                <a:solidFill>
                  <a:srgbClr val="000000"/>
                </a:solidFill>
              </a:rPr>
              <a:t/>
            </a:r>
            <a:br>
              <a:rPr lang="en-US" sz="2600" b="1" dirty="0" smtClean="0">
                <a:solidFill>
                  <a:srgbClr val="000000"/>
                </a:solidFill>
              </a:rPr>
            </a:br>
            <a:r>
              <a:rPr lang="en-US" sz="2600" b="1" dirty="0" smtClean="0">
                <a:solidFill>
                  <a:srgbClr val="000000"/>
                </a:solidFill>
              </a:rPr>
              <a:t>Strand C: Towards </a:t>
            </a:r>
            <a:r>
              <a:rPr lang="en-GB" sz="2600" b="1" dirty="0" smtClean="0">
                <a:solidFill>
                  <a:srgbClr val="000000"/>
                </a:solidFill>
              </a:rPr>
              <a:t>constructing </a:t>
            </a:r>
            <a:r>
              <a:rPr lang="en-GB" sz="2600" b="1" dirty="0">
                <a:solidFill>
                  <a:srgbClr val="000000"/>
                </a:solidFill>
              </a:rPr>
              <a:t>a sampling frame for 15 year </a:t>
            </a:r>
            <a:r>
              <a:rPr lang="en-GB" sz="2600" b="1" dirty="0" smtClean="0">
                <a:solidFill>
                  <a:srgbClr val="000000"/>
                </a:solidFill>
              </a:rPr>
              <a:t>olds (1)</a:t>
            </a:r>
            <a:r>
              <a:rPr lang="en-GB" sz="2800" dirty="0"/>
              <a:t/>
            </a:r>
            <a:br>
              <a:rPr lang="en-GB" sz="2800" dirty="0"/>
            </a:br>
            <a:endParaRPr lang="en-US" sz="2600" b="1" dirty="0">
              <a:solidFill>
                <a:srgbClr val="000000"/>
              </a:solidFill>
            </a:endParaRPr>
          </a:p>
        </p:txBody>
      </p:sp>
    </p:spTree>
    <p:extLst>
      <p:ext uri="{BB962C8B-B14F-4D97-AF65-F5344CB8AC3E}">
        <p14:creationId xmlns:p14="http://schemas.microsoft.com/office/powerpoint/2010/main" val="17243819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8000" y="1412776"/>
            <a:ext cx="8218800" cy="4714424"/>
          </a:xfrm>
        </p:spPr>
        <p:txBody>
          <a:bodyPr>
            <a:normAutofit fontScale="25000" lnSpcReduction="20000"/>
          </a:bodyPr>
          <a:lstStyle/>
          <a:p>
            <a:pPr marL="0" indent="0">
              <a:buNone/>
            </a:pPr>
            <a:r>
              <a:rPr lang="en-GB" sz="5600" b="1" dirty="0" smtClean="0">
                <a:solidFill>
                  <a:srgbClr val="000000"/>
                </a:solidFill>
              </a:rPr>
              <a:t>Requirements (Continued)</a:t>
            </a:r>
            <a:endParaRPr lang="en-GB" sz="5600" b="1" dirty="0">
              <a:solidFill>
                <a:srgbClr val="000000"/>
              </a:solidFill>
            </a:endParaRPr>
          </a:p>
          <a:p>
            <a:endParaRPr lang="en-GB" sz="6000" dirty="0" smtClean="0"/>
          </a:p>
          <a:p>
            <a:r>
              <a:rPr lang="en-GB" sz="6000" dirty="0" smtClean="0"/>
              <a:t>Bidders </a:t>
            </a:r>
            <a:r>
              <a:rPr lang="en-GB" sz="6000" dirty="0"/>
              <a:t>should propose options for the following: modes/approaches/strategies for interviewing; contents of interviews; and the management of the interview encounter for interviewing </a:t>
            </a:r>
            <a:r>
              <a:rPr lang="en-GB" sz="6000" dirty="0" smtClean="0"/>
              <a:t>in urban </a:t>
            </a:r>
            <a:r>
              <a:rPr lang="en-GB" sz="6000" dirty="0"/>
              <a:t>slums / informal settlements, for the </a:t>
            </a:r>
            <a:r>
              <a:rPr lang="en-GB" sz="6000" dirty="0" smtClean="0"/>
              <a:t>household and non-household </a:t>
            </a:r>
            <a:r>
              <a:rPr lang="en-GB" sz="6000" dirty="0"/>
              <a:t>populations and for those with special education needs</a:t>
            </a:r>
            <a:r>
              <a:rPr lang="en-GB" sz="6000" dirty="0" smtClean="0"/>
              <a:t>.</a:t>
            </a:r>
          </a:p>
          <a:p>
            <a:r>
              <a:rPr lang="en-GB" sz="6000" dirty="0" smtClean="0"/>
              <a:t>Research priorities should be discussed with the countries.</a:t>
            </a:r>
          </a:p>
          <a:p>
            <a:r>
              <a:rPr lang="en-GB" sz="6000" dirty="0" smtClean="0"/>
              <a:t>Bidders should understand the sample size for strand A and propose (strive for?) at least a minimum number of 200-400 (to discuss) responses per item (cognitive and contextual). </a:t>
            </a:r>
          </a:p>
          <a:p>
            <a:r>
              <a:rPr lang="en-GB" sz="6000" dirty="0" smtClean="0"/>
              <a:t>To add discussion on CI (to discuss)?</a:t>
            </a:r>
            <a:endParaRPr lang="en-GB" sz="6000" dirty="0"/>
          </a:p>
          <a:p>
            <a:r>
              <a:rPr lang="en-GB" sz="6000" dirty="0"/>
              <a:t>Although there is no such thing as a perfect survey, bidders should suggest ways in which they will calculate/document omissions from the sampling frame and the extent of possible biases as a consequence of those omissions.</a:t>
            </a:r>
          </a:p>
          <a:p>
            <a:endParaRPr lang="en-GB" b="1" dirty="0" smtClean="0">
              <a:solidFill>
                <a:srgbClr val="000000"/>
              </a:solidFill>
            </a:endParaRPr>
          </a:p>
          <a:p>
            <a:pPr marL="0" indent="0">
              <a:buNone/>
            </a:pPr>
            <a:endParaRPr lang="en-GB" b="1" dirty="0" smtClean="0">
              <a:solidFill>
                <a:srgbClr val="000000"/>
              </a:solidFill>
            </a:endParaRPr>
          </a:p>
          <a:p>
            <a:pPr marL="0" indent="0">
              <a:buNone/>
            </a:pPr>
            <a:endParaRPr lang="en-US" b="1" dirty="0">
              <a:solidFill>
                <a:srgbClr val="000000"/>
              </a:solidFill>
            </a:endParaRPr>
          </a:p>
        </p:txBody>
      </p:sp>
      <p:sp>
        <p:nvSpPr>
          <p:cNvPr id="3" name="Slide Number Placeholder 2"/>
          <p:cNvSpPr>
            <a:spLocks noGrp="1"/>
          </p:cNvSpPr>
          <p:nvPr>
            <p:ph type="sldNum" sz="quarter" idx="4"/>
          </p:nvPr>
        </p:nvSpPr>
        <p:spPr/>
        <p:txBody>
          <a:bodyPr/>
          <a:lstStyle/>
          <a:p>
            <a:fld id="{EBC2A2AB-5186-41F9-8C03-14D1F3D42EE9}" type="slidenum">
              <a:rPr lang="en-US" smtClean="0"/>
              <a:pPr/>
              <a:t>6</a:t>
            </a:fld>
            <a:endParaRPr lang="en-US" dirty="0"/>
          </a:p>
        </p:txBody>
      </p:sp>
      <p:sp>
        <p:nvSpPr>
          <p:cNvPr id="4" name="Title 3"/>
          <p:cNvSpPr>
            <a:spLocks noGrp="1"/>
          </p:cNvSpPr>
          <p:nvPr>
            <p:ph type="title"/>
          </p:nvPr>
        </p:nvSpPr>
        <p:spPr/>
        <p:txBody>
          <a:bodyPr/>
          <a:lstStyle/>
          <a:p>
            <a:r>
              <a:rPr lang="en-US" sz="2600" b="1" dirty="0" smtClean="0">
                <a:solidFill>
                  <a:srgbClr val="000000"/>
                </a:solidFill>
              </a:rPr>
              <a:t/>
            </a:r>
            <a:br>
              <a:rPr lang="en-US" sz="2600" b="1" dirty="0" smtClean="0">
                <a:solidFill>
                  <a:srgbClr val="000000"/>
                </a:solidFill>
              </a:rPr>
            </a:br>
            <a:r>
              <a:rPr lang="en-US" sz="2600" b="1" dirty="0" smtClean="0">
                <a:solidFill>
                  <a:srgbClr val="000000"/>
                </a:solidFill>
              </a:rPr>
              <a:t>Strand C: </a:t>
            </a:r>
            <a:r>
              <a:rPr lang="en-GB" sz="2600" b="1" dirty="0">
                <a:solidFill>
                  <a:srgbClr val="000000"/>
                </a:solidFill>
              </a:rPr>
              <a:t>Constructing a sampling frame for 15 year </a:t>
            </a:r>
            <a:r>
              <a:rPr lang="en-GB" sz="2600" b="1" dirty="0" smtClean="0">
                <a:solidFill>
                  <a:srgbClr val="000000"/>
                </a:solidFill>
              </a:rPr>
              <a:t>olds (2)</a:t>
            </a:r>
            <a:r>
              <a:rPr lang="en-GB" sz="2800" dirty="0"/>
              <a:t/>
            </a:r>
            <a:br>
              <a:rPr lang="en-GB" sz="2800" dirty="0"/>
            </a:br>
            <a:endParaRPr lang="en-US" sz="2600" b="1" dirty="0">
              <a:solidFill>
                <a:srgbClr val="000000"/>
              </a:solidFill>
            </a:endParaRPr>
          </a:p>
        </p:txBody>
      </p:sp>
    </p:spTree>
    <p:extLst>
      <p:ext uri="{BB962C8B-B14F-4D97-AF65-F5344CB8AC3E}">
        <p14:creationId xmlns:p14="http://schemas.microsoft.com/office/powerpoint/2010/main" val="28720127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8000" y="1340768"/>
            <a:ext cx="8218800" cy="5040560"/>
          </a:xfrm>
        </p:spPr>
        <p:txBody>
          <a:bodyPr>
            <a:noAutofit/>
          </a:bodyPr>
          <a:lstStyle/>
          <a:p>
            <a:pPr marL="0" indent="0">
              <a:buNone/>
            </a:pPr>
            <a:r>
              <a:rPr lang="en-GB" sz="2400" b="1" dirty="0" smtClean="0">
                <a:solidFill>
                  <a:srgbClr val="000000"/>
                </a:solidFill>
              </a:rPr>
              <a:t>Constraints</a:t>
            </a:r>
            <a:endParaRPr lang="en-GB" sz="2400" b="1" dirty="0">
              <a:solidFill>
                <a:srgbClr val="000000"/>
              </a:solidFill>
            </a:endParaRPr>
          </a:p>
          <a:p>
            <a:r>
              <a:rPr lang="en-GB" sz="2400" dirty="0" smtClean="0"/>
              <a:t>Bidders should present a feasible plan for household listing. </a:t>
            </a:r>
          </a:p>
          <a:p>
            <a:r>
              <a:rPr lang="en-GB" sz="2400" dirty="0" smtClean="0"/>
              <a:t>This pilot project should provide a methodology to assess the </a:t>
            </a:r>
            <a:r>
              <a:rPr lang="en-GB" sz="2400" dirty="0"/>
              <a:t>extent of </a:t>
            </a:r>
            <a:r>
              <a:rPr lang="en-GB" sz="2400" dirty="0" smtClean="0"/>
              <a:t>census - household survey discrepancies and offer suggestions for appropriate </a:t>
            </a:r>
            <a:r>
              <a:rPr lang="en-GB" sz="2400" dirty="0"/>
              <a:t>adjustments.</a:t>
            </a:r>
          </a:p>
          <a:p>
            <a:r>
              <a:rPr lang="en-GB" sz="2400" dirty="0" smtClean="0"/>
              <a:t>Bidders should adopt a </a:t>
            </a:r>
            <a:r>
              <a:rPr lang="en-GB" sz="2400" dirty="0"/>
              <a:t>mini-census prior to full scale interviewing and </a:t>
            </a:r>
            <a:r>
              <a:rPr lang="en-GB" sz="2400" dirty="0" smtClean="0"/>
              <a:t>testing. This approach has issues and limitations that bidders should discuss. In particular, they should elaborate on issues of refusal and of over- or under</a:t>
            </a:r>
            <a:r>
              <a:rPr lang="en-GB" sz="2400" dirty="0"/>
              <a:t>-</a:t>
            </a:r>
            <a:r>
              <a:rPr lang="en-GB" sz="2400" dirty="0" smtClean="0"/>
              <a:t>identification of </a:t>
            </a:r>
            <a:r>
              <a:rPr lang="en-GB" sz="2400" dirty="0"/>
              <a:t>15 year </a:t>
            </a:r>
            <a:r>
              <a:rPr lang="en-GB" sz="2400" dirty="0" smtClean="0"/>
              <a:t>olds.</a:t>
            </a:r>
            <a:endParaRPr lang="en-GB" sz="2400" dirty="0"/>
          </a:p>
        </p:txBody>
      </p:sp>
      <p:sp>
        <p:nvSpPr>
          <p:cNvPr id="3" name="Slide Number Placeholder 2"/>
          <p:cNvSpPr>
            <a:spLocks noGrp="1"/>
          </p:cNvSpPr>
          <p:nvPr>
            <p:ph type="sldNum" sz="quarter" idx="4"/>
          </p:nvPr>
        </p:nvSpPr>
        <p:spPr/>
        <p:txBody>
          <a:bodyPr/>
          <a:lstStyle/>
          <a:p>
            <a:fld id="{EBC2A2AB-5186-41F9-8C03-14D1F3D42EE9}" type="slidenum">
              <a:rPr lang="en-US" smtClean="0"/>
              <a:pPr/>
              <a:t>7</a:t>
            </a:fld>
            <a:endParaRPr lang="en-US" dirty="0"/>
          </a:p>
        </p:txBody>
      </p:sp>
      <p:sp>
        <p:nvSpPr>
          <p:cNvPr id="4" name="Title 3"/>
          <p:cNvSpPr>
            <a:spLocks noGrp="1"/>
          </p:cNvSpPr>
          <p:nvPr>
            <p:ph type="title"/>
          </p:nvPr>
        </p:nvSpPr>
        <p:spPr/>
        <p:txBody>
          <a:bodyPr/>
          <a:lstStyle/>
          <a:p>
            <a:r>
              <a:rPr lang="en-US" sz="2600" b="1" dirty="0" smtClean="0">
                <a:solidFill>
                  <a:srgbClr val="000000"/>
                </a:solidFill>
              </a:rPr>
              <a:t/>
            </a:r>
            <a:br>
              <a:rPr lang="en-US" sz="2600" b="1" dirty="0" smtClean="0">
                <a:solidFill>
                  <a:srgbClr val="000000"/>
                </a:solidFill>
              </a:rPr>
            </a:br>
            <a:r>
              <a:rPr lang="en-US" sz="1800" b="1" dirty="0" smtClean="0">
                <a:solidFill>
                  <a:srgbClr val="000000"/>
                </a:solidFill>
              </a:rPr>
              <a:t>Strand C: </a:t>
            </a:r>
            <a:r>
              <a:rPr lang="en-GB" sz="1800" b="1" dirty="0">
                <a:solidFill>
                  <a:srgbClr val="000000"/>
                </a:solidFill>
              </a:rPr>
              <a:t>Constructing a sampling frame for 15 year </a:t>
            </a:r>
            <a:r>
              <a:rPr lang="en-GB" sz="1800" b="1" dirty="0" smtClean="0">
                <a:solidFill>
                  <a:srgbClr val="000000"/>
                </a:solidFill>
              </a:rPr>
              <a:t>olds (3)</a:t>
            </a:r>
            <a:r>
              <a:rPr lang="en-GB" sz="1800" dirty="0"/>
              <a:t/>
            </a:r>
            <a:br>
              <a:rPr lang="en-GB" sz="1800" dirty="0"/>
            </a:br>
            <a:endParaRPr lang="en-US" sz="1800" b="1" dirty="0">
              <a:solidFill>
                <a:srgbClr val="000000"/>
              </a:solidFill>
            </a:endParaRPr>
          </a:p>
        </p:txBody>
      </p:sp>
    </p:spTree>
    <p:extLst>
      <p:ext uri="{BB962C8B-B14F-4D97-AF65-F5344CB8AC3E}">
        <p14:creationId xmlns:p14="http://schemas.microsoft.com/office/powerpoint/2010/main" val="33229931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pPr>
            <a:r>
              <a:rPr lang="en-US" sz="2300" b="1" dirty="0" smtClean="0">
                <a:solidFill>
                  <a:srgbClr val="000000"/>
                </a:solidFill>
              </a:rPr>
              <a:t>Constraints</a:t>
            </a:r>
          </a:p>
          <a:p>
            <a:r>
              <a:rPr lang="en-GB" sz="2200" dirty="0" smtClean="0"/>
              <a:t>If bidders propose to adopt </a:t>
            </a:r>
            <a:r>
              <a:rPr lang="en-GB" sz="2200" dirty="0"/>
              <a:t>citizen volunteers as interviewers and </a:t>
            </a:r>
            <a:r>
              <a:rPr lang="en-GB" sz="2200" dirty="0" smtClean="0"/>
              <a:t>testers, they must provide a </a:t>
            </a:r>
            <a:r>
              <a:rPr lang="en-GB" sz="2200" dirty="0"/>
              <a:t>detailed and comprehensive plan for administering a training programme.</a:t>
            </a:r>
          </a:p>
          <a:p>
            <a:r>
              <a:rPr lang="en-GB" sz="2200" dirty="0"/>
              <a:t>If bidders identify the need to survey children in settings other than the household, like business, farms, or religious institutions/communities, they should propose  a systematic approach to sampling from different sizes and types of settings.</a:t>
            </a:r>
          </a:p>
          <a:p>
            <a:r>
              <a:rPr lang="en-GB" sz="2200" dirty="0"/>
              <a:t>Special arrangements for surveying non-household populations would almost certainly have to be locally context specific</a:t>
            </a:r>
            <a:r>
              <a:rPr lang="en-GB" sz="2200" dirty="0" smtClean="0"/>
              <a:t>.</a:t>
            </a:r>
            <a:endParaRPr lang="en-GB" sz="2200" b="1" dirty="0">
              <a:solidFill>
                <a:srgbClr val="000000"/>
              </a:solidFill>
            </a:endParaRPr>
          </a:p>
          <a:p>
            <a:endParaRPr lang="en-US" sz="2600" dirty="0">
              <a:solidFill>
                <a:srgbClr val="000000"/>
              </a:solidFill>
            </a:endParaRPr>
          </a:p>
        </p:txBody>
      </p:sp>
      <p:sp>
        <p:nvSpPr>
          <p:cNvPr id="3" name="Slide Number Placeholder 2"/>
          <p:cNvSpPr>
            <a:spLocks noGrp="1"/>
          </p:cNvSpPr>
          <p:nvPr>
            <p:ph type="sldNum" sz="quarter" idx="4"/>
          </p:nvPr>
        </p:nvSpPr>
        <p:spPr/>
        <p:txBody>
          <a:bodyPr/>
          <a:lstStyle/>
          <a:p>
            <a:fld id="{EBC2A2AB-5186-41F9-8C03-14D1F3D42EE9}" type="slidenum">
              <a:rPr lang="en-US" smtClean="0"/>
              <a:pPr/>
              <a:t>8</a:t>
            </a:fld>
            <a:endParaRPr lang="en-US" dirty="0"/>
          </a:p>
        </p:txBody>
      </p:sp>
      <p:sp>
        <p:nvSpPr>
          <p:cNvPr id="4" name="Title 3"/>
          <p:cNvSpPr>
            <a:spLocks noGrp="1"/>
          </p:cNvSpPr>
          <p:nvPr>
            <p:ph type="title"/>
          </p:nvPr>
        </p:nvSpPr>
        <p:spPr/>
        <p:txBody>
          <a:bodyPr/>
          <a:lstStyle/>
          <a:p>
            <a:r>
              <a:rPr lang="en-US" dirty="0" smtClean="0"/>
              <a:t>Constructing a sampling frame (4)</a:t>
            </a:r>
            <a:endParaRPr lang="en-US" dirty="0"/>
          </a:p>
        </p:txBody>
      </p:sp>
    </p:spTree>
    <p:extLst>
      <p:ext uri="{BB962C8B-B14F-4D97-AF65-F5344CB8AC3E}">
        <p14:creationId xmlns:p14="http://schemas.microsoft.com/office/powerpoint/2010/main" val="1339727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8000" y="1340768"/>
            <a:ext cx="8218800" cy="5040560"/>
          </a:xfrm>
        </p:spPr>
        <p:txBody>
          <a:bodyPr>
            <a:noAutofit/>
          </a:bodyPr>
          <a:lstStyle/>
          <a:p>
            <a:pPr marL="0" indent="0">
              <a:buNone/>
            </a:pPr>
            <a:r>
              <a:rPr lang="en-GB" sz="1800" b="1" dirty="0" smtClean="0">
                <a:solidFill>
                  <a:srgbClr val="000000"/>
                </a:solidFill>
              </a:rPr>
              <a:t>Questions</a:t>
            </a:r>
            <a:endParaRPr lang="en-GB" sz="1800" b="1" dirty="0">
              <a:solidFill>
                <a:srgbClr val="000000"/>
              </a:solidFill>
            </a:endParaRPr>
          </a:p>
          <a:p>
            <a:r>
              <a:rPr lang="en-GB" sz="2000" dirty="0" smtClean="0"/>
              <a:t>What are the viable options to conduct household surveys of 15 year olds from a variety of socio-demographic settings? </a:t>
            </a:r>
          </a:p>
          <a:p>
            <a:r>
              <a:rPr lang="en-GB" sz="2000" dirty="0" smtClean="0"/>
              <a:t>With Strand A, what are the strategies to guarantee that the PISA cohort of 15 year olds is fully surveyed?</a:t>
            </a:r>
          </a:p>
          <a:p>
            <a:r>
              <a:rPr lang="en-GB" sz="2000" dirty="0" smtClean="0"/>
              <a:t>What could be the challenges of adapting the survey instruments to marginalised/minority </a:t>
            </a:r>
            <a:r>
              <a:rPr lang="en-GB" sz="2000" dirty="0"/>
              <a:t>(ethnic, language, religious, etc.) </a:t>
            </a:r>
            <a:r>
              <a:rPr lang="en-GB" sz="2000" dirty="0" smtClean="0"/>
              <a:t>populations and how would you address them? </a:t>
            </a:r>
            <a:endParaRPr lang="en-GB" sz="2000" dirty="0"/>
          </a:p>
          <a:p>
            <a:r>
              <a:rPr lang="en-GB" sz="2000" dirty="0" smtClean="0"/>
              <a:t>How can the cognitive and contextual instruments accommodate multiple languages and cultural references/</a:t>
            </a:r>
            <a:r>
              <a:rPr lang="en-GB" sz="2000" dirty="0" err="1" smtClean="0"/>
              <a:t>sentitivities</a:t>
            </a:r>
            <a:r>
              <a:rPr lang="en-GB" sz="2000" dirty="0" smtClean="0"/>
              <a:t> </a:t>
            </a:r>
            <a:r>
              <a:rPr lang="en-GB" sz="2000" dirty="0"/>
              <a:t>in one location</a:t>
            </a:r>
            <a:r>
              <a:rPr lang="en-GB" sz="2000" dirty="0" smtClean="0"/>
              <a:t>?</a:t>
            </a:r>
            <a:endParaRPr lang="en-US" sz="2000" b="1" dirty="0">
              <a:solidFill>
                <a:srgbClr val="000000"/>
              </a:solidFill>
            </a:endParaRPr>
          </a:p>
        </p:txBody>
      </p:sp>
      <p:sp>
        <p:nvSpPr>
          <p:cNvPr id="3" name="Slide Number Placeholder 2"/>
          <p:cNvSpPr>
            <a:spLocks noGrp="1"/>
          </p:cNvSpPr>
          <p:nvPr>
            <p:ph type="sldNum" sz="quarter" idx="4"/>
          </p:nvPr>
        </p:nvSpPr>
        <p:spPr/>
        <p:txBody>
          <a:bodyPr/>
          <a:lstStyle/>
          <a:p>
            <a:fld id="{EBC2A2AB-5186-41F9-8C03-14D1F3D42EE9}" type="slidenum">
              <a:rPr lang="en-US" smtClean="0"/>
              <a:pPr/>
              <a:t>9</a:t>
            </a:fld>
            <a:endParaRPr lang="en-US" dirty="0"/>
          </a:p>
        </p:txBody>
      </p:sp>
      <p:sp>
        <p:nvSpPr>
          <p:cNvPr id="4" name="Title 3"/>
          <p:cNvSpPr>
            <a:spLocks noGrp="1"/>
          </p:cNvSpPr>
          <p:nvPr>
            <p:ph type="title"/>
          </p:nvPr>
        </p:nvSpPr>
        <p:spPr/>
        <p:txBody>
          <a:bodyPr/>
          <a:lstStyle/>
          <a:p>
            <a:r>
              <a:rPr lang="en-US" sz="2600" b="1" dirty="0" smtClean="0">
                <a:solidFill>
                  <a:srgbClr val="000000"/>
                </a:solidFill>
              </a:rPr>
              <a:t/>
            </a:r>
            <a:br>
              <a:rPr lang="en-US" sz="2600" b="1" dirty="0" smtClean="0">
                <a:solidFill>
                  <a:srgbClr val="000000"/>
                </a:solidFill>
              </a:rPr>
            </a:br>
            <a:r>
              <a:rPr lang="en-US" sz="1800" b="1" dirty="0" smtClean="0">
                <a:solidFill>
                  <a:srgbClr val="000000"/>
                </a:solidFill>
              </a:rPr>
              <a:t>Strand C: </a:t>
            </a:r>
            <a:r>
              <a:rPr lang="en-GB" sz="1800" b="1" dirty="0">
                <a:solidFill>
                  <a:srgbClr val="000000"/>
                </a:solidFill>
              </a:rPr>
              <a:t>Constructing a sampling frame for 15 year </a:t>
            </a:r>
            <a:r>
              <a:rPr lang="en-GB" sz="1800" b="1" dirty="0" smtClean="0">
                <a:solidFill>
                  <a:srgbClr val="000000"/>
                </a:solidFill>
              </a:rPr>
              <a:t>olds (5)</a:t>
            </a:r>
            <a:r>
              <a:rPr lang="en-GB" sz="1800" dirty="0"/>
              <a:t/>
            </a:r>
            <a:br>
              <a:rPr lang="en-GB" sz="1800" dirty="0"/>
            </a:br>
            <a:endParaRPr lang="en-US" sz="1800" b="1" dirty="0">
              <a:solidFill>
                <a:srgbClr val="000000"/>
              </a:solidFill>
            </a:endParaRPr>
          </a:p>
        </p:txBody>
      </p:sp>
    </p:spTree>
    <p:extLst>
      <p:ext uri="{BB962C8B-B14F-4D97-AF65-F5344CB8AC3E}">
        <p14:creationId xmlns:p14="http://schemas.microsoft.com/office/powerpoint/2010/main" val="246531808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ECD_English_white">
  <a:themeElements>
    <a:clrScheme name="OECD white">
      <a:dk1>
        <a:srgbClr val="727272"/>
      </a:dk1>
      <a:lt1>
        <a:sysClr val="window" lastClr="FFFFFF"/>
      </a:lt1>
      <a:dk2>
        <a:srgbClr val="006299"/>
      </a:dk2>
      <a:lt2>
        <a:srgbClr val="E6E6E6"/>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ECD">
      <a:majorFont>
        <a:latin typeface="Arial"/>
        <a:ea typeface=""/>
        <a:cs typeface=""/>
      </a:majorFont>
      <a:minorFont>
        <a:latin typeface="Georgia"/>
        <a:ea typeface=""/>
        <a:cs typeface=""/>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1_OECD PowerPoint template new logo">
  <a:themeElements>
    <a:clrScheme name="OECD PowerPoint template new logo 12">
      <a:dk1>
        <a:srgbClr val="FFFFFF"/>
      </a:dk1>
      <a:lt1>
        <a:srgbClr val="FFFFFF"/>
      </a:lt1>
      <a:dk2>
        <a:srgbClr val="FF9933"/>
      </a:dk2>
      <a:lt2>
        <a:srgbClr val="919191"/>
      </a:lt2>
      <a:accent1>
        <a:srgbClr val="00FF00"/>
      </a:accent1>
      <a:accent2>
        <a:srgbClr val="00AE00"/>
      </a:accent2>
      <a:accent3>
        <a:srgbClr val="FFFFFF"/>
      </a:accent3>
      <a:accent4>
        <a:srgbClr val="DADADA"/>
      </a:accent4>
      <a:accent5>
        <a:srgbClr val="AAFFAA"/>
      </a:accent5>
      <a:accent6>
        <a:srgbClr val="009D00"/>
      </a:accent6>
      <a:hlink>
        <a:srgbClr val="FC0128"/>
      </a:hlink>
      <a:folHlink>
        <a:srgbClr val="CECECE"/>
      </a:folHlink>
    </a:clrScheme>
    <a:fontScheme name="OECD PowerPoint template new logo">
      <a:majorFont>
        <a:latin typeface="Comic Sans MS"/>
        <a:ea typeface=""/>
        <a:cs typeface=""/>
      </a:majorFont>
      <a:minorFont>
        <a:latin typeface="Comic Sans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OECD PowerPoint template new logo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ECD PowerPoint template new logo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ECD PowerPoint template new logo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ECD PowerPoint template new logo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ECD PowerPoint template new logo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ECD PowerPoint template new logo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ECD PowerPoint template new logo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OECD PowerPoint template new logo 8">
        <a:dk1>
          <a:srgbClr val="FFFF00"/>
        </a:dk1>
        <a:lt1>
          <a:srgbClr val="FFFFFF"/>
        </a:lt1>
        <a:dk2>
          <a:srgbClr val="FF9933"/>
        </a:dk2>
        <a:lt2>
          <a:srgbClr val="919191"/>
        </a:lt2>
        <a:accent1>
          <a:srgbClr val="FFFF99"/>
        </a:accent1>
        <a:accent2>
          <a:srgbClr val="00AE00"/>
        </a:accent2>
        <a:accent3>
          <a:srgbClr val="FFFFFF"/>
        </a:accent3>
        <a:accent4>
          <a:srgbClr val="DADA00"/>
        </a:accent4>
        <a:accent5>
          <a:srgbClr val="FFFFCA"/>
        </a:accent5>
        <a:accent6>
          <a:srgbClr val="009D00"/>
        </a:accent6>
        <a:hlink>
          <a:srgbClr val="FC0128"/>
        </a:hlink>
        <a:folHlink>
          <a:srgbClr val="CECECE"/>
        </a:folHlink>
      </a:clrScheme>
      <a:clrMap bg1="lt1" tx1="dk1" bg2="lt2" tx2="dk2" accent1="accent1" accent2="accent2" accent3="accent3" accent4="accent4" accent5="accent5" accent6="accent6" hlink="hlink" folHlink="folHlink"/>
    </a:extraClrScheme>
    <a:extraClrScheme>
      <a:clrScheme name="OECD PowerPoint template new logo 9">
        <a:dk1>
          <a:srgbClr val="FFFF66"/>
        </a:dk1>
        <a:lt1>
          <a:srgbClr val="FFFFFF"/>
        </a:lt1>
        <a:dk2>
          <a:srgbClr val="000000"/>
        </a:dk2>
        <a:lt2>
          <a:srgbClr val="919191"/>
        </a:lt2>
        <a:accent1>
          <a:srgbClr val="618FFD"/>
        </a:accent1>
        <a:accent2>
          <a:srgbClr val="00AE00"/>
        </a:accent2>
        <a:accent3>
          <a:srgbClr val="FFFFFF"/>
        </a:accent3>
        <a:accent4>
          <a:srgbClr val="DADA56"/>
        </a:accent4>
        <a:accent5>
          <a:srgbClr val="B7C6FE"/>
        </a:accent5>
        <a:accent6>
          <a:srgbClr val="009D00"/>
        </a:accent6>
        <a:hlink>
          <a:srgbClr val="FC0128"/>
        </a:hlink>
        <a:folHlink>
          <a:srgbClr val="CECECE"/>
        </a:folHlink>
      </a:clrScheme>
      <a:clrMap bg1="lt1" tx1="dk1" bg2="lt2" tx2="dk2" accent1="accent1" accent2="accent2" accent3="accent3" accent4="accent4" accent5="accent5" accent6="accent6" hlink="hlink" folHlink="folHlink"/>
    </a:extraClrScheme>
    <a:extraClrScheme>
      <a:clrScheme name="OECD PowerPoint template new logo 10">
        <a:dk1>
          <a:srgbClr val="000000"/>
        </a:dk1>
        <a:lt1>
          <a:srgbClr val="FFFFFF"/>
        </a:lt1>
        <a:dk2>
          <a:srgbClr val="FF9933"/>
        </a:dk2>
        <a:lt2>
          <a:srgbClr val="919191"/>
        </a:lt2>
        <a:accent1>
          <a:srgbClr val="FFFF99"/>
        </a:accent1>
        <a:accent2>
          <a:srgbClr val="00AE00"/>
        </a:accent2>
        <a:accent3>
          <a:srgbClr val="FFFFFF"/>
        </a:accent3>
        <a:accent4>
          <a:srgbClr val="000000"/>
        </a:accent4>
        <a:accent5>
          <a:srgbClr val="FFFFCA"/>
        </a:accent5>
        <a:accent6>
          <a:srgbClr val="009D00"/>
        </a:accent6>
        <a:hlink>
          <a:srgbClr val="FC0128"/>
        </a:hlink>
        <a:folHlink>
          <a:srgbClr val="CECECE"/>
        </a:folHlink>
      </a:clrScheme>
      <a:clrMap bg1="lt1" tx1="dk1" bg2="lt2" tx2="dk2" accent1="accent1" accent2="accent2" accent3="accent3" accent4="accent4" accent5="accent5" accent6="accent6" hlink="hlink" folHlink="folHlink"/>
    </a:extraClrScheme>
    <a:extraClrScheme>
      <a:clrScheme name="OECD PowerPoint template new logo 11">
        <a:dk1>
          <a:srgbClr val="000000"/>
        </a:dk1>
        <a:lt1>
          <a:srgbClr val="FFFFFF"/>
        </a:lt1>
        <a:dk2>
          <a:srgbClr val="FF9933"/>
        </a:dk2>
        <a:lt2>
          <a:srgbClr val="919191"/>
        </a:lt2>
        <a:accent1>
          <a:srgbClr val="00FF00"/>
        </a:accent1>
        <a:accent2>
          <a:srgbClr val="00AE00"/>
        </a:accent2>
        <a:accent3>
          <a:srgbClr val="FFFFFF"/>
        </a:accent3>
        <a:accent4>
          <a:srgbClr val="000000"/>
        </a:accent4>
        <a:accent5>
          <a:srgbClr val="AAFFAA"/>
        </a:accent5>
        <a:accent6>
          <a:srgbClr val="009D00"/>
        </a:accent6>
        <a:hlink>
          <a:srgbClr val="FC0128"/>
        </a:hlink>
        <a:folHlink>
          <a:srgbClr val="CECECE"/>
        </a:folHlink>
      </a:clrScheme>
      <a:clrMap bg1="lt1" tx1="dk1" bg2="lt2" tx2="dk2" accent1="accent1" accent2="accent2" accent3="accent3" accent4="accent4" accent5="accent5" accent6="accent6" hlink="hlink" folHlink="folHlink"/>
    </a:extraClrScheme>
    <a:extraClrScheme>
      <a:clrScheme name="OECD PowerPoint template new logo 12">
        <a:dk1>
          <a:srgbClr val="FFFFFF"/>
        </a:dk1>
        <a:lt1>
          <a:srgbClr val="FFFFFF"/>
        </a:lt1>
        <a:dk2>
          <a:srgbClr val="FF9933"/>
        </a:dk2>
        <a:lt2>
          <a:srgbClr val="919191"/>
        </a:lt2>
        <a:accent1>
          <a:srgbClr val="00FF00"/>
        </a:accent1>
        <a:accent2>
          <a:srgbClr val="00AE00"/>
        </a:accent2>
        <a:accent3>
          <a:srgbClr val="FFFFFF"/>
        </a:accent3>
        <a:accent4>
          <a:srgbClr val="DADADA"/>
        </a:accent4>
        <a:accent5>
          <a:srgbClr val="AAFFAA"/>
        </a:accent5>
        <a:accent6>
          <a:srgbClr val="009D00"/>
        </a:accent6>
        <a:hlink>
          <a:srgbClr val="FC0128"/>
        </a:hlink>
        <a:folHlink>
          <a:srgbClr val="CECECE"/>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OECD_English_white</Template>
  <TotalTime>4853</TotalTime>
  <Words>2700</Words>
  <Application>Microsoft Office PowerPoint</Application>
  <PresentationFormat>On-screen Show (4:3)</PresentationFormat>
  <Paragraphs>160</Paragraphs>
  <Slides>21</Slides>
  <Notes>1</Notes>
  <HiddenSlides>0</HiddenSlides>
  <MMClips>0</MMClips>
  <ScaleCrop>false</ScaleCrop>
  <HeadingPairs>
    <vt:vector size="4" baseType="variant">
      <vt:variant>
        <vt:lpstr>Theme</vt:lpstr>
      </vt:variant>
      <vt:variant>
        <vt:i4>2</vt:i4>
      </vt:variant>
      <vt:variant>
        <vt:lpstr>Slide Titles</vt:lpstr>
      </vt:variant>
      <vt:variant>
        <vt:i4>21</vt:i4>
      </vt:variant>
    </vt:vector>
  </HeadingPairs>
  <TitlesOfParts>
    <vt:vector size="23" baseType="lpstr">
      <vt:lpstr>OECD_English_white</vt:lpstr>
      <vt:lpstr>1_OECD PowerPoint template new logo</vt:lpstr>
      <vt:lpstr>PISA for Development </vt:lpstr>
      <vt:lpstr> Strand C: Defining cohort assessment in-school and out-of-school  </vt:lpstr>
      <vt:lpstr>Strand C: Counting and locating 15 year olds (1)</vt:lpstr>
      <vt:lpstr>Strand C: Counting and locating 15 year olds (2)</vt:lpstr>
      <vt:lpstr> Strand C: Towards constructing a sampling frame for 15 year olds (1) </vt:lpstr>
      <vt:lpstr> Strand C: Constructing a sampling frame for 15 year olds (2) </vt:lpstr>
      <vt:lpstr> Strand C: Constructing a sampling frame for 15 year olds (3) </vt:lpstr>
      <vt:lpstr>Constructing a sampling frame (4)</vt:lpstr>
      <vt:lpstr> Strand C: Constructing a sampling frame for 15 year olds (5) </vt:lpstr>
      <vt:lpstr> Strand C: Surveying, administering an interview and testing 15 year olds in the household (1) </vt:lpstr>
      <vt:lpstr> Strand C: Surveying, administering an interview and testing 15 year olds in the household (2) </vt:lpstr>
      <vt:lpstr> Strand C: Surveying, administering an interview and testing 15 year olds in the household (3) </vt:lpstr>
      <vt:lpstr> Strand C: Surveying, administering an interview and testing 15 year olds in the household (4) </vt:lpstr>
      <vt:lpstr>Strand C: Designing and developing assessment and analytical frameworks and instruments for household PISA (1) </vt:lpstr>
      <vt:lpstr>Strand C: Designing and developing assessment and analytical frameworks and instruments for household PISA (2) </vt:lpstr>
      <vt:lpstr>Strand C: Designing and developing assessment and analytical frameworks and instruments for household PISA (3) </vt:lpstr>
      <vt:lpstr>Strand C: Designing and developing assessment and analytical frameworks and instruments for household PISA (4) </vt:lpstr>
      <vt:lpstr>Strand C: Designing and developing assessment and analytical frameworks and instruments for household PISA (5) </vt:lpstr>
      <vt:lpstr>Strand C: Designing and developing assessment and analytical frameworks and instruments for household PISA (6) </vt:lpstr>
      <vt:lpstr> Strand C: Additional requirements </vt:lpstr>
      <vt:lpstr>PowerPoint Presentation</vt:lpstr>
    </vt:vector>
  </TitlesOfParts>
  <Company>OECD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PISAforDevelopment</dc:title>
  <dc:creator>OECD</dc:creator>
  <cp:lastModifiedBy>WARD Michael</cp:lastModifiedBy>
  <cp:revision>408</cp:revision>
  <cp:lastPrinted>2014-04-02T10:38:34Z</cp:lastPrinted>
  <dcterms:created xsi:type="dcterms:W3CDTF">2012-11-13T16:43:26Z</dcterms:created>
  <dcterms:modified xsi:type="dcterms:W3CDTF">2014-10-02T21:58:37Z</dcterms:modified>
</cp:coreProperties>
</file>